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81"/>
  </p:notesMasterIdLst>
  <p:sldIdLst>
    <p:sldId id="256" r:id="rId5"/>
    <p:sldId id="257" r:id="rId6"/>
    <p:sldId id="460" r:id="rId7"/>
    <p:sldId id="478" r:id="rId8"/>
    <p:sldId id="486" r:id="rId9"/>
    <p:sldId id="479" r:id="rId10"/>
    <p:sldId id="480" r:id="rId11"/>
    <p:sldId id="488" r:id="rId12"/>
    <p:sldId id="461" r:id="rId13"/>
    <p:sldId id="475" r:id="rId14"/>
    <p:sldId id="462" r:id="rId15"/>
    <p:sldId id="463" r:id="rId16"/>
    <p:sldId id="317" r:id="rId17"/>
    <p:sldId id="465" r:id="rId18"/>
    <p:sldId id="487" r:id="rId19"/>
    <p:sldId id="316" r:id="rId20"/>
    <p:sldId id="466" r:id="rId21"/>
    <p:sldId id="464" r:id="rId22"/>
    <p:sldId id="472" r:id="rId23"/>
    <p:sldId id="467" r:id="rId24"/>
    <p:sldId id="474" r:id="rId25"/>
    <p:sldId id="468" r:id="rId26"/>
    <p:sldId id="263" r:id="rId27"/>
    <p:sldId id="473" r:id="rId28"/>
    <p:sldId id="470" r:id="rId29"/>
    <p:sldId id="471" r:id="rId30"/>
    <p:sldId id="278" r:id="rId31"/>
    <p:sldId id="477" r:id="rId32"/>
    <p:sldId id="325" r:id="rId33"/>
    <p:sldId id="291" r:id="rId34"/>
    <p:sldId id="476" r:id="rId35"/>
    <p:sldId id="482" r:id="rId36"/>
    <p:sldId id="489" r:id="rId37"/>
    <p:sldId id="490" r:id="rId38"/>
    <p:sldId id="492" r:id="rId39"/>
    <p:sldId id="498" r:id="rId40"/>
    <p:sldId id="494" r:id="rId41"/>
    <p:sldId id="495" r:id="rId42"/>
    <p:sldId id="496" r:id="rId43"/>
    <p:sldId id="497" r:id="rId44"/>
    <p:sldId id="499" r:id="rId45"/>
    <p:sldId id="259" r:id="rId46"/>
    <p:sldId id="269" r:id="rId47"/>
    <p:sldId id="271" r:id="rId48"/>
    <p:sldId id="493" r:id="rId49"/>
    <p:sldId id="500" r:id="rId50"/>
    <p:sldId id="481" r:id="rId51"/>
    <p:sldId id="261" r:id="rId52"/>
    <p:sldId id="409" r:id="rId53"/>
    <p:sldId id="513" r:id="rId54"/>
    <p:sldId id="514" r:id="rId55"/>
    <p:sldId id="515" r:id="rId56"/>
    <p:sldId id="501" r:id="rId57"/>
    <p:sldId id="483" r:id="rId58"/>
    <p:sldId id="507" r:id="rId59"/>
    <p:sldId id="506" r:id="rId60"/>
    <p:sldId id="512" r:id="rId61"/>
    <p:sldId id="504" r:id="rId62"/>
    <p:sldId id="485" r:id="rId63"/>
    <p:sldId id="415" r:id="rId64"/>
    <p:sldId id="502" r:id="rId65"/>
    <p:sldId id="503" r:id="rId66"/>
    <p:sldId id="377" r:id="rId67"/>
    <p:sldId id="258" r:id="rId68"/>
    <p:sldId id="378" r:id="rId69"/>
    <p:sldId id="266" r:id="rId70"/>
    <p:sldId id="267" r:id="rId71"/>
    <p:sldId id="509" r:id="rId72"/>
    <p:sldId id="505" r:id="rId73"/>
    <p:sldId id="484" r:id="rId74"/>
    <p:sldId id="367" r:id="rId75"/>
    <p:sldId id="368" r:id="rId76"/>
    <p:sldId id="373" r:id="rId77"/>
    <p:sldId id="408" r:id="rId78"/>
    <p:sldId id="510" r:id="rId79"/>
    <p:sldId id="511"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5" d="100"/>
          <a:sy n="75" d="100"/>
        </p:scale>
        <p:origin x="874"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1700C-53CB-4AF7-9F3E-F1DFDF4B888F}"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GB"/>
        </a:p>
      </dgm:t>
    </dgm:pt>
    <dgm:pt modelId="{AD1C7E68-9759-4B5F-A3D5-526B17CC4031}">
      <dgm:prSet phldrT="[Text]"/>
      <dgm:spPr/>
      <dgm:t>
        <a:bodyPr/>
        <a:lstStyle/>
        <a:p>
          <a:r>
            <a:rPr lang="en-GB" dirty="0"/>
            <a:t>By </a:t>
          </a:r>
          <a:r>
            <a:rPr lang="en-GB" b="1" dirty="0"/>
            <a:t>Outcome</a:t>
          </a:r>
          <a:endParaRPr lang="en-GB" dirty="0"/>
        </a:p>
      </dgm:t>
    </dgm:pt>
    <dgm:pt modelId="{8D9579A8-FC76-4898-BB75-6EEB35B5187D}" type="parTrans" cxnId="{25150F11-C244-423A-BF40-21881F1D1B09}">
      <dgm:prSet/>
      <dgm:spPr/>
      <dgm:t>
        <a:bodyPr/>
        <a:lstStyle/>
        <a:p>
          <a:endParaRPr lang="en-GB"/>
        </a:p>
      </dgm:t>
    </dgm:pt>
    <dgm:pt modelId="{FBF697E7-9A8F-4760-9677-ABA20E6F79A4}" type="sibTrans" cxnId="{25150F11-C244-423A-BF40-21881F1D1B09}">
      <dgm:prSet/>
      <dgm:spPr/>
      <dgm:t>
        <a:bodyPr/>
        <a:lstStyle/>
        <a:p>
          <a:endParaRPr lang="en-GB"/>
        </a:p>
      </dgm:t>
    </dgm:pt>
    <dgm:pt modelId="{063BDEC8-2B89-4C99-9F9A-942FE7BC0294}">
      <dgm:prSet phldrT="[Text]"/>
      <dgm:spPr/>
      <dgm:t>
        <a:bodyPr/>
        <a:lstStyle/>
        <a:p>
          <a:r>
            <a:rPr lang="en-GB" dirty="0"/>
            <a:t>By P</a:t>
          </a:r>
          <a:r>
            <a:rPr lang="en-GB" b="1" dirty="0"/>
            <a:t>roduct</a:t>
          </a:r>
          <a:endParaRPr lang="en-GB" dirty="0"/>
        </a:p>
      </dgm:t>
    </dgm:pt>
    <dgm:pt modelId="{3800E355-2E33-4088-9F49-6C17945C3776}" type="parTrans" cxnId="{CF6673AD-B107-428E-8555-3923B333B9EB}">
      <dgm:prSet/>
      <dgm:spPr/>
      <dgm:t>
        <a:bodyPr/>
        <a:lstStyle/>
        <a:p>
          <a:endParaRPr lang="en-GB"/>
        </a:p>
      </dgm:t>
    </dgm:pt>
    <dgm:pt modelId="{5C269E1C-2EE6-41D9-8C46-B22E49E52CF0}" type="sibTrans" cxnId="{CF6673AD-B107-428E-8555-3923B333B9EB}">
      <dgm:prSet/>
      <dgm:spPr/>
      <dgm:t>
        <a:bodyPr/>
        <a:lstStyle/>
        <a:p>
          <a:endParaRPr lang="en-GB"/>
        </a:p>
      </dgm:t>
    </dgm:pt>
    <dgm:pt modelId="{56721A20-4E29-4DE0-AF14-3534FBCA1D92}">
      <dgm:prSet phldrT="[Text]"/>
      <dgm:spPr/>
      <dgm:t>
        <a:bodyPr/>
        <a:lstStyle/>
        <a:p>
          <a:r>
            <a:rPr lang="en-GB" dirty="0"/>
            <a:t>By </a:t>
          </a:r>
          <a:r>
            <a:rPr lang="en-GB" b="1" dirty="0"/>
            <a:t>Input</a:t>
          </a:r>
          <a:endParaRPr lang="en-GB" dirty="0"/>
        </a:p>
      </dgm:t>
    </dgm:pt>
    <dgm:pt modelId="{F450D60B-BC62-474D-9FB4-8FF01615E9FF}" type="parTrans" cxnId="{89A1716F-1D72-42DD-A071-7EC2FA061466}">
      <dgm:prSet/>
      <dgm:spPr/>
      <dgm:t>
        <a:bodyPr/>
        <a:lstStyle/>
        <a:p>
          <a:endParaRPr lang="en-GB"/>
        </a:p>
      </dgm:t>
    </dgm:pt>
    <dgm:pt modelId="{FC90A59A-00D5-4D60-B271-BF14EAA28D56}" type="sibTrans" cxnId="{89A1716F-1D72-42DD-A071-7EC2FA061466}">
      <dgm:prSet/>
      <dgm:spPr/>
      <dgm:t>
        <a:bodyPr/>
        <a:lstStyle/>
        <a:p>
          <a:endParaRPr lang="en-GB"/>
        </a:p>
      </dgm:t>
    </dgm:pt>
    <dgm:pt modelId="{6E306C87-08FB-4E70-8B23-D0193F5E9473}">
      <dgm:prSet/>
      <dgm:spPr/>
      <dgm:t>
        <a:bodyPr/>
        <a:lstStyle/>
        <a:p>
          <a:r>
            <a:rPr lang="en-GB" dirty="0"/>
            <a:t>all given same resources &amp; activity but will work at own level and achieve different levels of outcome. Focussed on final product not learning process.</a:t>
          </a:r>
        </a:p>
      </dgm:t>
    </dgm:pt>
    <dgm:pt modelId="{6064A0D7-684A-408D-903C-26AAC9E7412F}" type="parTrans" cxnId="{73940559-AABA-4DE9-BA6B-0EAD64B0C649}">
      <dgm:prSet/>
      <dgm:spPr/>
      <dgm:t>
        <a:bodyPr/>
        <a:lstStyle/>
        <a:p>
          <a:endParaRPr lang="en-GB"/>
        </a:p>
      </dgm:t>
    </dgm:pt>
    <dgm:pt modelId="{936C63D7-DE1C-4807-98CD-01F4F9C6B3FD}" type="sibTrans" cxnId="{73940559-AABA-4DE9-BA6B-0EAD64B0C649}">
      <dgm:prSet/>
      <dgm:spPr/>
      <dgm:t>
        <a:bodyPr/>
        <a:lstStyle/>
        <a:p>
          <a:endParaRPr lang="en-GB"/>
        </a:p>
      </dgm:t>
    </dgm:pt>
    <dgm:pt modelId="{FDC6ABAD-BEEF-4F6C-997A-10C026C944B4}">
      <dgm:prSet/>
      <dgm:spPr/>
      <dgm:t>
        <a:bodyPr/>
        <a:lstStyle/>
        <a:p>
          <a:pPr>
            <a:buNone/>
          </a:pPr>
          <a:r>
            <a:rPr lang="en-GB" dirty="0"/>
            <a:t>sets same task but pupils respond in different ways. Choice or teacher allocation of task.</a:t>
          </a:r>
        </a:p>
      </dgm:t>
    </dgm:pt>
    <dgm:pt modelId="{5041BBF0-4A45-4992-A4BB-9CF5E1E4302C}" type="parTrans" cxnId="{0059CF86-E932-47CA-98DA-EC619E635963}">
      <dgm:prSet/>
      <dgm:spPr/>
      <dgm:t>
        <a:bodyPr/>
        <a:lstStyle/>
        <a:p>
          <a:endParaRPr lang="en-GB"/>
        </a:p>
      </dgm:t>
    </dgm:pt>
    <dgm:pt modelId="{C3D7F32E-7E30-4990-80EF-8AD1B5B16D27}" type="sibTrans" cxnId="{0059CF86-E932-47CA-98DA-EC619E635963}">
      <dgm:prSet/>
      <dgm:spPr/>
      <dgm:t>
        <a:bodyPr/>
        <a:lstStyle/>
        <a:p>
          <a:endParaRPr lang="en-GB"/>
        </a:p>
      </dgm:t>
    </dgm:pt>
    <dgm:pt modelId="{F1C4B816-2FA5-43C2-9718-E3DCB76891BC}">
      <dgm:prSet/>
      <dgm:spPr/>
      <dgm:t>
        <a:bodyPr/>
        <a:lstStyle/>
        <a:p>
          <a:r>
            <a:rPr lang="en-GB" dirty="0"/>
            <a:t>teacher provides different resources to help students achieve the same task.</a:t>
          </a:r>
        </a:p>
      </dgm:t>
    </dgm:pt>
    <dgm:pt modelId="{6E5B4A84-D4B8-44BD-B69A-402F2E4437F9}" type="parTrans" cxnId="{32FD70E9-B69B-4358-84EA-35AEDC884F5C}">
      <dgm:prSet/>
      <dgm:spPr/>
      <dgm:t>
        <a:bodyPr/>
        <a:lstStyle/>
        <a:p>
          <a:endParaRPr lang="en-GB"/>
        </a:p>
      </dgm:t>
    </dgm:pt>
    <dgm:pt modelId="{27B61B0B-7DAE-4CE2-A91F-55FD83D222D0}" type="sibTrans" cxnId="{32FD70E9-B69B-4358-84EA-35AEDC884F5C}">
      <dgm:prSet/>
      <dgm:spPr/>
      <dgm:t>
        <a:bodyPr/>
        <a:lstStyle/>
        <a:p>
          <a:endParaRPr lang="en-GB"/>
        </a:p>
      </dgm:t>
    </dgm:pt>
    <dgm:pt modelId="{73C63FBD-ACFC-406E-841B-645692B157CB}">
      <dgm:prSet/>
      <dgm:spPr/>
      <dgm:t>
        <a:bodyPr/>
        <a:lstStyle/>
        <a:p>
          <a:r>
            <a:rPr lang="en-GB" dirty="0"/>
            <a:t>By</a:t>
          </a:r>
          <a:r>
            <a:rPr lang="en-GB" b="1" dirty="0"/>
            <a:t> Questioning</a:t>
          </a:r>
          <a:r>
            <a:rPr lang="en-GB" dirty="0"/>
            <a:t> </a:t>
          </a:r>
        </a:p>
      </dgm:t>
    </dgm:pt>
    <dgm:pt modelId="{85494580-E27F-454D-B9D1-E6E49C9A4022}" type="parTrans" cxnId="{F598FF0D-2A3C-4E8E-9387-36A5C7025BF8}">
      <dgm:prSet/>
      <dgm:spPr/>
      <dgm:t>
        <a:bodyPr/>
        <a:lstStyle/>
        <a:p>
          <a:endParaRPr lang="en-GB"/>
        </a:p>
      </dgm:t>
    </dgm:pt>
    <dgm:pt modelId="{D53BF63F-DE1D-473C-BDAA-3C699009670A}" type="sibTrans" cxnId="{F598FF0D-2A3C-4E8E-9387-36A5C7025BF8}">
      <dgm:prSet/>
      <dgm:spPr/>
      <dgm:t>
        <a:bodyPr/>
        <a:lstStyle/>
        <a:p>
          <a:endParaRPr lang="en-GB"/>
        </a:p>
      </dgm:t>
    </dgm:pt>
    <dgm:pt modelId="{F046A4EE-17FD-406D-A6F3-52F88C7FF1BA}">
      <dgm:prSet/>
      <dgm:spPr/>
      <dgm:t>
        <a:bodyPr/>
        <a:lstStyle/>
        <a:p>
          <a:pPr>
            <a:buNone/>
          </a:pPr>
          <a:r>
            <a:rPr lang="en-GB"/>
            <a:t>teacher adapts question type to needs of student.</a:t>
          </a:r>
          <a:endParaRPr lang="en-GB" dirty="0"/>
        </a:p>
      </dgm:t>
    </dgm:pt>
    <dgm:pt modelId="{DB122ECA-8CE1-44FE-A577-9F92E0B7AF1F}" type="parTrans" cxnId="{BF92E8FD-D8F4-4B45-A61C-9DA35BA39BF0}">
      <dgm:prSet/>
      <dgm:spPr/>
      <dgm:t>
        <a:bodyPr/>
        <a:lstStyle/>
        <a:p>
          <a:endParaRPr lang="en-GB"/>
        </a:p>
      </dgm:t>
    </dgm:pt>
    <dgm:pt modelId="{75457618-9DBA-4CF8-9CF2-53161E4BCD7A}" type="sibTrans" cxnId="{BF92E8FD-D8F4-4B45-A61C-9DA35BA39BF0}">
      <dgm:prSet/>
      <dgm:spPr/>
      <dgm:t>
        <a:bodyPr/>
        <a:lstStyle/>
        <a:p>
          <a:endParaRPr lang="en-GB"/>
        </a:p>
      </dgm:t>
    </dgm:pt>
    <dgm:pt modelId="{8DFE3047-924F-4E5B-844D-9D045FAA18A8}">
      <dgm:prSet/>
      <dgm:spPr/>
      <dgm:t>
        <a:bodyPr/>
        <a:lstStyle/>
        <a:p>
          <a:pPr>
            <a:buNone/>
          </a:pPr>
          <a:r>
            <a:rPr lang="en-GB" dirty="0"/>
            <a:t>By </a:t>
          </a:r>
          <a:r>
            <a:rPr lang="en-GB" b="1" dirty="0"/>
            <a:t>Intervention</a:t>
          </a:r>
          <a:endParaRPr lang="en-GB" dirty="0"/>
        </a:p>
      </dgm:t>
    </dgm:pt>
    <dgm:pt modelId="{7CCDE45F-4DAE-4F76-9EA0-EFFE7EA61627}" type="parTrans" cxnId="{6D340A2E-D6F3-4A62-A1A5-AB0C4DE8EE1E}">
      <dgm:prSet/>
      <dgm:spPr/>
      <dgm:t>
        <a:bodyPr/>
        <a:lstStyle/>
        <a:p>
          <a:endParaRPr lang="en-GB"/>
        </a:p>
      </dgm:t>
    </dgm:pt>
    <dgm:pt modelId="{02FA2710-F628-4EC7-AD1B-4FAC529B32D2}" type="sibTrans" cxnId="{6D340A2E-D6F3-4A62-A1A5-AB0C4DE8EE1E}">
      <dgm:prSet/>
      <dgm:spPr/>
      <dgm:t>
        <a:bodyPr/>
        <a:lstStyle/>
        <a:p>
          <a:endParaRPr lang="en-GB"/>
        </a:p>
      </dgm:t>
    </dgm:pt>
    <dgm:pt modelId="{E69C5601-AF8A-4319-B567-38BFDBACE9BE}">
      <dgm:prSet/>
      <dgm:spPr/>
      <dgm:t>
        <a:bodyPr/>
        <a:lstStyle/>
        <a:p>
          <a:r>
            <a:rPr lang="en-GB" dirty="0"/>
            <a:t>in class teacher realises pupils need different approach and modifies task/approach during lesson. </a:t>
          </a:r>
        </a:p>
      </dgm:t>
    </dgm:pt>
    <dgm:pt modelId="{4F2E1E84-72CB-4D96-8C88-FED9F3E1FFF5}" type="parTrans" cxnId="{9A26957E-01FA-413F-8B0B-ABEE03455A82}">
      <dgm:prSet/>
      <dgm:spPr/>
      <dgm:t>
        <a:bodyPr/>
        <a:lstStyle/>
        <a:p>
          <a:endParaRPr lang="en-GB"/>
        </a:p>
      </dgm:t>
    </dgm:pt>
    <dgm:pt modelId="{1CF84B87-BC5B-48E4-8B21-897E28EBF0DB}" type="sibTrans" cxnId="{9A26957E-01FA-413F-8B0B-ABEE03455A82}">
      <dgm:prSet/>
      <dgm:spPr/>
      <dgm:t>
        <a:bodyPr/>
        <a:lstStyle/>
        <a:p>
          <a:endParaRPr lang="en-GB"/>
        </a:p>
      </dgm:t>
    </dgm:pt>
    <dgm:pt modelId="{76A955FE-B335-4A6D-B306-8EAA97EA6D85}">
      <dgm:prSet/>
      <dgm:spPr/>
      <dgm:t>
        <a:bodyPr/>
        <a:lstStyle/>
        <a:p>
          <a:r>
            <a:rPr lang="en-GB" dirty="0"/>
            <a:t>By </a:t>
          </a:r>
          <a:r>
            <a:rPr lang="en-GB" b="1" dirty="0"/>
            <a:t>Progressive Questioning</a:t>
          </a:r>
          <a:endParaRPr lang="en-GB" dirty="0"/>
        </a:p>
      </dgm:t>
    </dgm:pt>
    <dgm:pt modelId="{6DABC973-6AA6-42EC-A764-2322BD001DE7}" type="parTrans" cxnId="{33DAFB33-F366-491C-AE42-01EFBB0D3E0C}">
      <dgm:prSet/>
      <dgm:spPr/>
      <dgm:t>
        <a:bodyPr/>
        <a:lstStyle/>
        <a:p>
          <a:endParaRPr lang="en-GB"/>
        </a:p>
      </dgm:t>
    </dgm:pt>
    <dgm:pt modelId="{BC1FAEA3-615C-4A5C-B608-4D3B423F76D0}" type="sibTrans" cxnId="{33DAFB33-F366-491C-AE42-01EFBB0D3E0C}">
      <dgm:prSet/>
      <dgm:spPr/>
      <dgm:t>
        <a:bodyPr/>
        <a:lstStyle/>
        <a:p>
          <a:endParaRPr lang="en-GB"/>
        </a:p>
      </dgm:t>
    </dgm:pt>
    <dgm:pt modelId="{BF6C8602-9455-487F-BE48-3D3F2FBEAD5B}">
      <dgm:prSet/>
      <dgm:spPr/>
      <dgm:t>
        <a:bodyPr/>
        <a:lstStyle/>
        <a:p>
          <a:pPr>
            <a:buNone/>
          </a:pPr>
          <a:r>
            <a:rPr lang="en-GB"/>
            <a:t>ask straightforward questions to lower attaining pupils and build in responses by asking more challenging questions to higher attaining pupils. Momentum task on worksheet.</a:t>
          </a:r>
          <a:endParaRPr lang="en-GB" dirty="0"/>
        </a:p>
      </dgm:t>
    </dgm:pt>
    <dgm:pt modelId="{3F45F3ED-50FC-44EC-88A6-68A7DDD5161C}" type="parTrans" cxnId="{AD8A16C2-256E-4653-8FE8-0E801247C299}">
      <dgm:prSet/>
      <dgm:spPr/>
      <dgm:t>
        <a:bodyPr/>
        <a:lstStyle/>
        <a:p>
          <a:endParaRPr lang="en-GB"/>
        </a:p>
      </dgm:t>
    </dgm:pt>
    <dgm:pt modelId="{3C21B7E5-F6DC-4B2A-9F60-3776ED59DD30}" type="sibTrans" cxnId="{AD8A16C2-256E-4653-8FE8-0E801247C299}">
      <dgm:prSet/>
      <dgm:spPr/>
      <dgm:t>
        <a:bodyPr/>
        <a:lstStyle/>
        <a:p>
          <a:endParaRPr lang="en-GB"/>
        </a:p>
      </dgm:t>
    </dgm:pt>
    <dgm:pt modelId="{4E16B9DB-D1AA-44B1-A7B9-916249A668A8}">
      <dgm:prSet/>
      <dgm:spPr/>
      <dgm:t>
        <a:bodyPr/>
        <a:lstStyle/>
        <a:p>
          <a:pPr>
            <a:buNone/>
          </a:pPr>
          <a:r>
            <a:rPr lang="en-GB" dirty="0"/>
            <a:t>By </a:t>
          </a:r>
          <a:r>
            <a:rPr lang="en-GB" b="1" dirty="0"/>
            <a:t>Grouping</a:t>
          </a:r>
          <a:endParaRPr lang="en-GB" dirty="0"/>
        </a:p>
      </dgm:t>
    </dgm:pt>
    <dgm:pt modelId="{D3801BF2-2E5D-418A-BE15-92A94AD46CFA}" type="parTrans" cxnId="{3B5DDC5D-0A6F-4DE1-84DA-E71B518F6347}">
      <dgm:prSet/>
      <dgm:spPr/>
      <dgm:t>
        <a:bodyPr/>
        <a:lstStyle/>
        <a:p>
          <a:endParaRPr lang="en-GB"/>
        </a:p>
      </dgm:t>
    </dgm:pt>
    <dgm:pt modelId="{7B9F5B42-2C9A-4AEB-BAC4-61FFE6B4C214}" type="sibTrans" cxnId="{3B5DDC5D-0A6F-4DE1-84DA-E71B518F6347}">
      <dgm:prSet/>
      <dgm:spPr/>
      <dgm:t>
        <a:bodyPr/>
        <a:lstStyle/>
        <a:p>
          <a:endParaRPr lang="en-GB"/>
        </a:p>
      </dgm:t>
    </dgm:pt>
    <dgm:pt modelId="{C4353897-82E5-4689-AA94-E4A038E2ECE7}">
      <dgm:prSet/>
      <dgm:spPr/>
      <dgm:t>
        <a:bodyPr/>
        <a:lstStyle/>
        <a:p>
          <a:r>
            <a:rPr lang="en-GB" dirty="0"/>
            <a:t>group pupils according to prior attainment.</a:t>
          </a:r>
        </a:p>
      </dgm:t>
    </dgm:pt>
    <dgm:pt modelId="{79B8881B-5F7F-4460-A30B-CEE6E86D9E55}" type="parTrans" cxnId="{A1D10ECF-6665-4D57-8575-3A45BA0CF22C}">
      <dgm:prSet/>
      <dgm:spPr/>
      <dgm:t>
        <a:bodyPr/>
        <a:lstStyle/>
        <a:p>
          <a:endParaRPr lang="en-GB"/>
        </a:p>
      </dgm:t>
    </dgm:pt>
    <dgm:pt modelId="{FDD49ED7-8C87-4A55-9640-45D0CA1716C9}" type="sibTrans" cxnId="{A1D10ECF-6665-4D57-8575-3A45BA0CF22C}">
      <dgm:prSet/>
      <dgm:spPr/>
      <dgm:t>
        <a:bodyPr/>
        <a:lstStyle/>
        <a:p>
          <a:endParaRPr lang="en-GB"/>
        </a:p>
      </dgm:t>
    </dgm:pt>
    <dgm:pt modelId="{BF23E1FC-09EF-4001-AA19-D8BD687DE155}">
      <dgm:prSet/>
      <dgm:spPr/>
      <dgm:t>
        <a:bodyPr/>
        <a:lstStyle/>
        <a:p>
          <a:r>
            <a:rPr lang="en-GB" dirty="0"/>
            <a:t>By </a:t>
          </a:r>
          <a:r>
            <a:rPr lang="en-GB" b="1" dirty="0"/>
            <a:t>Task</a:t>
          </a:r>
          <a:r>
            <a:rPr lang="en-GB" dirty="0"/>
            <a:t> </a:t>
          </a:r>
        </a:p>
      </dgm:t>
    </dgm:pt>
    <dgm:pt modelId="{56588BAB-8D92-4D78-B4F1-0C3A847BFFF0}" type="parTrans" cxnId="{DB06F13B-8E8F-4440-B6CD-5AD3285B8549}">
      <dgm:prSet/>
      <dgm:spPr/>
      <dgm:t>
        <a:bodyPr/>
        <a:lstStyle/>
        <a:p>
          <a:endParaRPr lang="en-GB"/>
        </a:p>
      </dgm:t>
    </dgm:pt>
    <dgm:pt modelId="{8790BF57-BFA7-453F-A24C-5C948778016E}" type="sibTrans" cxnId="{DB06F13B-8E8F-4440-B6CD-5AD3285B8549}">
      <dgm:prSet/>
      <dgm:spPr/>
      <dgm:t>
        <a:bodyPr/>
        <a:lstStyle/>
        <a:p>
          <a:endParaRPr lang="en-GB"/>
        </a:p>
      </dgm:t>
    </dgm:pt>
    <dgm:pt modelId="{746D2D52-0132-4909-A3DB-B8F36A4386AB}">
      <dgm:prSet/>
      <dgm:spPr/>
      <dgm:t>
        <a:bodyPr/>
        <a:lstStyle/>
        <a:p>
          <a:r>
            <a:rPr lang="en-GB"/>
            <a:t>pupils given different tasks to complete.</a:t>
          </a:r>
          <a:endParaRPr lang="en-GB" dirty="0"/>
        </a:p>
      </dgm:t>
    </dgm:pt>
    <dgm:pt modelId="{6F751C2E-FCB6-443D-A130-A7059418ABD0}" type="parTrans" cxnId="{BD25C36B-2FE1-4E01-AA5A-2DD026C58B25}">
      <dgm:prSet/>
      <dgm:spPr/>
      <dgm:t>
        <a:bodyPr/>
        <a:lstStyle/>
        <a:p>
          <a:endParaRPr lang="en-GB"/>
        </a:p>
      </dgm:t>
    </dgm:pt>
    <dgm:pt modelId="{21A6E163-661C-4F77-B1C7-50BD54BFE557}" type="sibTrans" cxnId="{BD25C36B-2FE1-4E01-AA5A-2DD026C58B25}">
      <dgm:prSet/>
      <dgm:spPr/>
      <dgm:t>
        <a:bodyPr/>
        <a:lstStyle/>
        <a:p>
          <a:endParaRPr lang="en-GB"/>
        </a:p>
      </dgm:t>
    </dgm:pt>
    <dgm:pt modelId="{F56BAF84-91A3-47F3-A8A8-3BC60D2C9A1D}" type="pres">
      <dgm:prSet presAssocID="{C2B1700C-53CB-4AF7-9F3E-F1DFDF4B888F}" presName="Name0" presStyleCnt="0">
        <dgm:presLayoutVars>
          <dgm:chMax/>
          <dgm:chPref val="3"/>
          <dgm:dir/>
          <dgm:animOne val="branch"/>
          <dgm:animLvl val="lvl"/>
        </dgm:presLayoutVars>
      </dgm:prSet>
      <dgm:spPr/>
    </dgm:pt>
    <dgm:pt modelId="{F133DC6D-E4E1-4E9F-BE2C-70CD26996E5B}" type="pres">
      <dgm:prSet presAssocID="{AD1C7E68-9759-4B5F-A3D5-526B17CC4031}" presName="composite" presStyleCnt="0"/>
      <dgm:spPr/>
    </dgm:pt>
    <dgm:pt modelId="{A5E173F9-1FAC-47A7-8788-5EEE99C5E4B5}" type="pres">
      <dgm:prSet presAssocID="{AD1C7E68-9759-4B5F-A3D5-526B17CC4031}" presName="FirstChild" presStyleLbl="revTx" presStyleIdx="0" presStyleCnt="8">
        <dgm:presLayoutVars>
          <dgm:chMax val="0"/>
          <dgm:chPref val="0"/>
          <dgm:bulletEnabled val="1"/>
        </dgm:presLayoutVars>
      </dgm:prSet>
      <dgm:spPr/>
    </dgm:pt>
    <dgm:pt modelId="{488E6754-5495-4A1E-A2B5-044DDCEF6166}" type="pres">
      <dgm:prSet presAssocID="{AD1C7E68-9759-4B5F-A3D5-526B17CC4031}" presName="Parent" presStyleLbl="alignNode1" presStyleIdx="0" presStyleCnt="8">
        <dgm:presLayoutVars>
          <dgm:chMax val="3"/>
          <dgm:chPref val="3"/>
          <dgm:bulletEnabled val="1"/>
        </dgm:presLayoutVars>
      </dgm:prSet>
      <dgm:spPr/>
    </dgm:pt>
    <dgm:pt modelId="{EA8FDBC3-1C0D-431B-A8EE-B30787700C1B}" type="pres">
      <dgm:prSet presAssocID="{AD1C7E68-9759-4B5F-A3D5-526B17CC4031}" presName="Accent" presStyleLbl="parChTrans1D1" presStyleIdx="0" presStyleCnt="8"/>
      <dgm:spPr/>
    </dgm:pt>
    <dgm:pt modelId="{5AF7446E-C32D-4095-9F38-9DFA29AEB400}" type="pres">
      <dgm:prSet presAssocID="{FBF697E7-9A8F-4760-9677-ABA20E6F79A4}" presName="sibTrans" presStyleCnt="0"/>
      <dgm:spPr/>
    </dgm:pt>
    <dgm:pt modelId="{3AD8519F-E7C1-4CD0-A0FC-2076BE06A0DA}" type="pres">
      <dgm:prSet presAssocID="{063BDEC8-2B89-4C99-9F9A-942FE7BC0294}" presName="composite" presStyleCnt="0"/>
      <dgm:spPr/>
    </dgm:pt>
    <dgm:pt modelId="{8D492BD8-185D-4255-9C9C-3C303EF4918D}" type="pres">
      <dgm:prSet presAssocID="{063BDEC8-2B89-4C99-9F9A-942FE7BC0294}" presName="FirstChild" presStyleLbl="revTx" presStyleIdx="1" presStyleCnt="8">
        <dgm:presLayoutVars>
          <dgm:chMax val="0"/>
          <dgm:chPref val="0"/>
          <dgm:bulletEnabled val="1"/>
        </dgm:presLayoutVars>
      </dgm:prSet>
      <dgm:spPr/>
    </dgm:pt>
    <dgm:pt modelId="{6FE79359-CF9F-4B72-99DB-6D719970A097}" type="pres">
      <dgm:prSet presAssocID="{063BDEC8-2B89-4C99-9F9A-942FE7BC0294}" presName="Parent" presStyleLbl="alignNode1" presStyleIdx="1" presStyleCnt="8">
        <dgm:presLayoutVars>
          <dgm:chMax val="3"/>
          <dgm:chPref val="3"/>
          <dgm:bulletEnabled val="1"/>
        </dgm:presLayoutVars>
      </dgm:prSet>
      <dgm:spPr/>
    </dgm:pt>
    <dgm:pt modelId="{AA195121-5B8D-4DA3-83EE-8F1B63173160}" type="pres">
      <dgm:prSet presAssocID="{063BDEC8-2B89-4C99-9F9A-942FE7BC0294}" presName="Accent" presStyleLbl="parChTrans1D1" presStyleIdx="1" presStyleCnt="8"/>
      <dgm:spPr/>
    </dgm:pt>
    <dgm:pt modelId="{D56C6E4E-9233-4C26-A1BF-C05EBD4C30F2}" type="pres">
      <dgm:prSet presAssocID="{5C269E1C-2EE6-41D9-8C46-B22E49E52CF0}" presName="sibTrans" presStyleCnt="0"/>
      <dgm:spPr/>
    </dgm:pt>
    <dgm:pt modelId="{A4678B55-45DE-40EC-84E5-92053B70714B}" type="pres">
      <dgm:prSet presAssocID="{56721A20-4E29-4DE0-AF14-3534FBCA1D92}" presName="composite" presStyleCnt="0"/>
      <dgm:spPr/>
    </dgm:pt>
    <dgm:pt modelId="{FA785A3F-9275-43EA-94E5-05158E4960DC}" type="pres">
      <dgm:prSet presAssocID="{56721A20-4E29-4DE0-AF14-3534FBCA1D92}" presName="FirstChild" presStyleLbl="revTx" presStyleIdx="2" presStyleCnt="8">
        <dgm:presLayoutVars>
          <dgm:chMax val="0"/>
          <dgm:chPref val="0"/>
          <dgm:bulletEnabled val="1"/>
        </dgm:presLayoutVars>
      </dgm:prSet>
      <dgm:spPr/>
    </dgm:pt>
    <dgm:pt modelId="{212646A0-334E-43B3-9871-A051822F9197}" type="pres">
      <dgm:prSet presAssocID="{56721A20-4E29-4DE0-AF14-3534FBCA1D92}" presName="Parent" presStyleLbl="alignNode1" presStyleIdx="2" presStyleCnt="8">
        <dgm:presLayoutVars>
          <dgm:chMax val="3"/>
          <dgm:chPref val="3"/>
          <dgm:bulletEnabled val="1"/>
        </dgm:presLayoutVars>
      </dgm:prSet>
      <dgm:spPr/>
    </dgm:pt>
    <dgm:pt modelId="{CEBFB4A9-6C27-4FB7-93DB-D63E0D77440E}" type="pres">
      <dgm:prSet presAssocID="{56721A20-4E29-4DE0-AF14-3534FBCA1D92}" presName="Accent" presStyleLbl="parChTrans1D1" presStyleIdx="2" presStyleCnt="8"/>
      <dgm:spPr/>
    </dgm:pt>
    <dgm:pt modelId="{DB971B16-CFDF-498A-8DF6-7310874B17FD}" type="pres">
      <dgm:prSet presAssocID="{FC90A59A-00D5-4D60-B271-BF14EAA28D56}" presName="sibTrans" presStyleCnt="0"/>
      <dgm:spPr/>
    </dgm:pt>
    <dgm:pt modelId="{A677A12E-B267-4B61-966C-0112007B4BB4}" type="pres">
      <dgm:prSet presAssocID="{73C63FBD-ACFC-406E-841B-645692B157CB}" presName="composite" presStyleCnt="0"/>
      <dgm:spPr/>
    </dgm:pt>
    <dgm:pt modelId="{EB7C06E1-7982-4222-B189-B2D87999EE7E}" type="pres">
      <dgm:prSet presAssocID="{73C63FBD-ACFC-406E-841B-645692B157CB}" presName="FirstChild" presStyleLbl="revTx" presStyleIdx="3" presStyleCnt="8">
        <dgm:presLayoutVars>
          <dgm:chMax val="0"/>
          <dgm:chPref val="0"/>
          <dgm:bulletEnabled val="1"/>
        </dgm:presLayoutVars>
      </dgm:prSet>
      <dgm:spPr/>
    </dgm:pt>
    <dgm:pt modelId="{3DC23C3A-5ADB-4002-A59A-E94F963394F9}" type="pres">
      <dgm:prSet presAssocID="{73C63FBD-ACFC-406E-841B-645692B157CB}" presName="Parent" presStyleLbl="alignNode1" presStyleIdx="3" presStyleCnt="8">
        <dgm:presLayoutVars>
          <dgm:chMax val="3"/>
          <dgm:chPref val="3"/>
          <dgm:bulletEnabled val="1"/>
        </dgm:presLayoutVars>
      </dgm:prSet>
      <dgm:spPr/>
    </dgm:pt>
    <dgm:pt modelId="{A8A425C7-3A61-4ECE-A183-B2B584DE04F3}" type="pres">
      <dgm:prSet presAssocID="{73C63FBD-ACFC-406E-841B-645692B157CB}" presName="Accent" presStyleLbl="parChTrans1D1" presStyleIdx="3" presStyleCnt="8"/>
      <dgm:spPr/>
    </dgm:pt>
    <dgm:pt modelId="{238CC4C2-F5B1-4D98-B5C6-B3148B4A17BD}" type="pres">
      <dgm:prSet presAssocID="{D53BF63F-DE1D-473C-BDAA-3C699009670A}" presName="sibTrans" presStyleCnt="0"/>
      <dgm:spPr/>
    </dgm:pt>
    <dgm:pt modelId="{5125E5A8-6329-41FD-85D2-13D37DE137FE}" type="pres">
      <dgm:prSet presAssocID="{8DFE3047-924F-4E5B-844D-9D045FAA18A8}" presName="composite" presStyleCnt="0"/>
      <dgm:spPr/>
    </dgm:pt>
    <dgm:pt modelId="{B1C4E37B-67B9-4594-8096-4C1BA17501BA}" type="pres">
      <dgm:prSet presAssocID="{8DFE3047-924F-4E5B-844D-9D045FAA18A8}" presName="FirstChild" presStyleLbl="revTx" presStyleIdx="4" presStyleCnt="8">
        <dgm:presLayoutVars>
          <dgm:chMax val="0"/>
          <dgm:chPref val="0"/>
          <dgm:bulletEnabled val="1"/>
        </dgm:presLayoutVars>
      </dgm:prSet>
      <dgm:spPr/>
    </dgm:pt>
    <dgm:pt modelId="{57770115-3BA4-4F15-9C11-305C227CBF1C}" type="pres">
      <dgm:prSet presAssocID="{8DFE3047-924F-4E5B-844D-9D045FAA18A8}" presName="Parent" presStyleLbl="alignNode1" presStyleIdx="4" presStyleCnt="8">
        <dgm:presLayoutVars>
          <dgm:chMax val="3"/>
          <dgm:chPref val="3"/>
          <dgm:bulletEnabled val="1"/>
        </dgm:presLayoutVars>
      </dgm:prSet>
      <dgm:spPr/>
    </dgm:pt>
    <dgm:pt modelId="{37366945-0D26-4E75-A6EF-06CAE11AE61A}" type="pres">
      <dgm:prSet presAssocID="{8DFE3047-924F-4E5B-844D-9D045FAA18A8}" presName="Accent" presStyleLbl="parChTrans1D1" presStyleIdx="4" presStyleCnt="8"/>
      <dgm:spPr/>
    </dgm:pt>
    <dgm:pt modelId="{608D0120-A76E-4F04-8E73-AFD3A906C1D6}" type="pres">
      <dgm:prSet presAssocID="{02FA2710-F628-4EC7-AD1B-4FAC529B32D2}" presName="sibTrans" presStyleCnt="0"/>
      <dgm:spPr/>
    </dgm:pt>
    <dgm:pt modelId="{41C6BC7B-2E45-4506-AC9A-EA0137A4B75B}" type="pres">
      <dgm:prSet presAssocID="{76A955FE-B335-4A6D-B306-8EAA97EA6D85}" presName="composite" presStyleCnt="0"/>
      <dgm:spPr/>
    </dgm:pt>
    <dgm:pt modelId="{D039FA37-0E30-4C3A-851A-548921ECFDD2}" type="pres">
      <dgm:prSet presAssocID="{76A955FE-B335-4A6D-B306-8EAA97EA6D85}" presName="FirstChild" presStyleLbl="revTx" presStyleIdx="5" presStyleCnt="8">
        <dgm:presLayoutVars>
          <dgm:chMax val="0"/>
          <dgm:chPref val="0"/>
          <dgm:bulletEnabled val="1"/>
        </dgm:presLayoutVars>
      </dgm:prSet>
      <dgm:spPr/>
    </dgm:pt>
    <dgm:pt modelId="{89E9D24F-382D-4D40-A959-C6A8D90FA9D3}" type="pres">
      <dgm:prSet presAssocID="{76A955FE-B335-4A6D-B306-8EAA97EA6D85}" presName="Parent" presStyleLbl="alignNode1" presStyleIdx="5" presStyleCnt="8">
        <dgm:presLayoutVars>
          <dgm:chMax val="3"/>
          <dgm:chPref val="3"/>
          <dgm:bulletEnabled val="1"/>
        </dgm:presLayoutVars>
      </dgm:prSet>
      <dgm:spPr/>
    </dgm:pt>
    <dgm:pt modelId="{E6B37081-B6D4-4087-B115-461876A39640}" type="pres">
      <dgm:prSet presAssocID="{76A955FE-B335-4A6D-B306-8EAA97EA6D85}" presName="Accent" presStyleLbl="parChTrans1D1" presStyleIdx="5" presStyleCnt="8"/>
      <dgm:spPr/>
    </dgm:pt>
    <dgm:pt modelId="{AACA9702-003E-4DBC-BA24-C7B43D46738C}" type="pres">
      <dgm:prSet presAssocID="{BC1FAEA3-615C-4A5C-B608-4D3B423F76D0}" presName="sibTrans" presStyleCnt="0"/>
      <dgm:spPr/>
    </dgm:pt>
    <dgm:pt modelId="{60CD6BD6-05D6-4F5D-B53B-9E1ACF4E4B40}" type="pres">
      <dgm:prSet presAssocID="{4E16B9DB-D1AA-44B1-A7B9-916249A668A8}" presName="composite" presStyleCnt="0"/>
      <dgm:spPr/>
    </dgm:pt>
    <dgm:pt modelId="{06F74F37-905F-4B0D-AB65-F70757224534}" type="pres">
      <dgm:prSet presAssocID="{4E16B9DB-D1AA-44B1-A7B9-916249A668A8}" presName="FirstChild" presStyleLbl="revTx" presStyleIdx="6" presStyleCnt="8">
        <dgm:presLayoutVars>
          <dgm:chMax val="0"/>
          <dgm:chPref val="0"/>
          <dgm:bulletEnabled val="1"/>
        </dgm:presLayoutVars>
      </dgm:prSet>
      <dgm:spPr/>
    </dgm:pt>
    <dgm:pt modelId="{2287F669-DE45-4544-BF8D-23506D3628A9}" type="pres">
      <dgm:prSet presAssocID="{4E16B9DB-D1AA-44B1-A7B9-916249A668A8}" presName="Parent" presStyleLbl="alignNode1" presStyleIdx="6" presStyleCnt="8">
        <dgm:presLayoutVars>
          <dgm:chMax val="3"/>
          <dgm:chPref val="3"/>
          <dgm:bulletEnabled val="1"/>
        </dgm:presLayoutVars>
      </dgm:prSet>
      <dgm:spPr/>
    </dgm:pt>
    <dgm:pt modelId="{A995DF67-4BD9-462A-AF50-43DD00B9C54B}" type="pres">
      <dgm:prSet presAssocID="{4E16B9DB-D1AA-44B1-A7B9-916249A668A8}" presName="Accent" presStyleLbl="parChTrans1D1" presStyleIdx="6" presStyleCnt="8"/>
      <dgm:spPr/>
    </dgm:pt>
    <dgm:pt modelId="{EE8B6395-1B4A-438F-9C9D-2710033A563B}" type="pres">
      <dgm:prSet presAssocID="{7B9F5B42-2C9A-4AEB-BAC4-61FFE6B4C214}" presName="sibTrans" presStyleCnt="0"/>
      <dgm:spPr/>
    </dgm:pt>
    <dgm:pt modelId="{4C4729E3-2416-46B8-BE83-14D413373D8B}" type="pres">
      <dgm:prSet presAssocID="{BF23E1FC-09EF-4001-AA19-D8BD687DE155}" presName="composite" presStyleCnt="0"/>
      <dgm:spPr/>
    </dgm:pt>
    <dgm:pt modelId="{9DEEDCD7-8EB2-4242-9E7B-E17471C23E1D}" type="pres">
      <dgm:prSet presAssocID="{BF23E1FC-09EF-4001-AA19-D8BD687DE155}" presName="FirstChild" presStyleLbl="revTx" presStyleIdx="7" presStyleCnt="8">
        <dgm:presLayoutVars>
          <dgm:chMax val="0"/>
          <dgm:chPref val="0"/>
          <dgm:bulletEnabled val="1"/>
        </dgm:presLayoutVars>
      </dgm:prSet>
      <dgm:spPr/>
    </dgm:pt>
    <dgm:pt modelId="{D567FAE7-B617-40D0-BD72-7CC6B6778595}" type="pres">
      <dgm:prSet presAssocID="{BF23E1FC-09EF-4001-AA19-D8BD687DE155}" presName="Parent" presStyleLbl="alignNode1" presStyleIdx="7" presStyleCnt="8">
        <dgm:presLayoutVars>
          <dgm:chMax val="3"/>
          <dgm:chPref val="3"/>
          <dgm:bulletEnabled val="1"/>
        </dgm:presLayoutVars>
      </dgm:prSet>
      <dgm:spPr/>
    </dgm:pt>
    <dgm:pt modelId="{82CF8E94-F8B7-4D86-BDF5-B7B886A179A5}" type="pres">
      <dgm:prSet presAssocID="{BF23E1FC-09EF-4001-AA19-D8BD687DE155}" presName="Accent" presStyleLbl="parChTrans1D1" presStyleIdx="7" presStyleCnt="8"/>
      <dgm:spPr/>
    </dgm:pt>
  </dgm:ptLst>
  <dgm:cxnLst>
    <dgm:cxn modelId="{F598FF0D-2A3C-4E8E-9387-36A5C7025BF8}" srcId="{C2B1700C-53CB-4AF7-9F3E-F1DFDF4B888F}" destId="{73C63FBD-ACFC-406E-841B-645692B157CB}" srcOrd="3" destOrd="0" parTransId="{85494580-E27F-454D-B9D1-E6E49C9A4022}" sibTransId="{D53BF63F-DE1D-473C-BDAA-3C699009670A}"/>
    <dgm:cxn modelId="{25150F11-C244-423A-BF40-21881F1D1B09}" srcId="{C2B1700C-53CB-4AF7-9F3E-F1DFDF4B888F}" destId="{AD1C7E68-9759-4B5F-A3D5-526B17CC4031}" srcOrd="0" destOrd="0" parTransId="{8D9579A8-FC76-4898-BB75-6EEB35B5187D}" sibTransId="{FBF697E7-9A8F-4760-9677-ABA20E6F79A4}"/>
    <dgm:cxn modelId="{F98C5315-CF6E-45BF-A272-EE3EB2A1ACDD}" type="presOf" srcId="{FDC6ABAD-BEEF-4F6C-997A-10C026C944B4}" destId="{8D492BD8-185D-4255-9C9C-3C303EF4918D}" srcOrd="0" destOrd="0" presId="urn:microsoft.com/office/officeart/2011/layout/TabList"/>
    <dgm:cxn modelId="{6D340A2E-D6F3-4A62-A1A5-AB0C4DE8EE1E}" srcId="{C2B1700C-53CB-4AF7-9F3E-F1DFDF4B888F}" destId="{8DFE3047-924F-4E5B-844D-9D045FAA18A8}" srcOrd="4" destOrd="0" parTransId="{7CCDE45F-4DAE-4F76-9EA0-EFFE7EA61627}" sibTransId="{02FA2710-F628-4EC7-AD1B-4FAC529B32D2}"/>
    <dgm:cxn modelId="{B0888D2F-D5CB-442C-A075-6047D62EE30D}" type="presOf" srcId="{063BDEC8-2B89-4C99-9F9A-942FE7BC0294}" destId="{6FE79359-CF9F-4B72-99DB-6D719970A097}" srcOrd="0" destOrd="0" presId="urn:microsoft.com/office/officeart/2011/layout/TabList"/>
    <dgm:cxn modelId="{170E5B30-93EC-4589-909C-E4A8051C6CE8}" type="presOf" srcId="{BF23E1FC-09EF-4001-AA19-D8BD687DE155}" destId="{D567FAE7-B617-40D0-BD72-7CC6B6778595}" srcOrd="0" destOrd="0" presId="urn:microsoft.com/office/officeart/2011/layout/TabList"/>
    <dgm:cxn modelId="{33DAFB33-F366-491C-AE42-01EFBB0D3E0C}" srcId="{C2B1700C-53CB-4AF7-9F3E-F1DFDF4B888F}" destId="{76A955FE-B335-4A6D-B306-8EAA97EA6D85}" srcOrd="5" destOrd="0" parTransId="{6DABC973-6AA6-42EC-A764-2322BD001DE7}" sibTransId="{BC1FAEA3-615C-4A5C-B608-4D3B423F76D0}"/>
    <dgm:cxn modelId="{46C8F635-3B3A-4409-B470-C88550A7464B}" type="presOf" srcId="{76A955FE-B335-4A6D-B306-8EAA97EA6D85}" destId="{89E9D24F-382D-4D40-A959-C6A8D90FA9D3}" srcOrd="0" destOrd="0" presId="urn:microsoft.com/office/officeart/2011/layout/TabList"/>
    <dgm:cxn modelId="{DB06F13B-8E8F-4440-B6CD-5AD3285B8549}" srcId="{C2B1700C-53CB-4AF7-9F3E-F1DFDF4B888F}" destId="{BF23E1FC-09EF-4001-AA19-D8BD687DE155}" srcOrd="7" destOrd="0" parTransId="{56588BAB-8D92-4D78-B4F1-0C3A847BFFF0}" sibTransId="{8790BF57-BFA7-453F-A24C-5C948778016E}"/>
    <dgm:cxn modelId="{3B5DDC5D-0A6F-4DE1-84DA-E71B518F6347}" srcId="{C2B1700C-53CB-4AF7-9F3E-F1DFDF4B888F}" destId="{4E16B9DB-D1AA-44B1-A7B9-916249A668A8}" srcOrd="6" destOrd="0" parTransId="{D3801BF2-2E5D-418A-BE15-92A94AD46CFA}" sibTransId="{7B9F5B42-2C9A-4AEB-BAC4-61FFE6B4C214}"/>
    <dgm:cxn modelId="{89350249-A85C-4846-A9E7-40F14EE09321}" type="presOf" srcId="{C4353897-82E5-4689-AA94-E4A038E2ECE7}" destId="{06F74F37-905F-4B0D-AB65-F70757224534}" srcOrd="0" destOrd="0" presId="urn:microsoft.com/office/officeart/2011/layout/TabList"/>
    <dgm:cxn modelId="{BD25C36B-2FE1-4E01-AA5A-2DD026C58B25}" srcId="{BF23E1FC-09EF-4001-AA19-D8BD687DE155}" destId="{746D2D52-0132-4909-A3DB-B8F36A4386AB}" srcOrd="0" destOrd="0" parTransId="{6F751C2E-FCB6-443D-A130-A7059418ABD0}" sibTransId="{21A6E163-661C-4F77-B1C7-50BD54BFE557}"/>
    <dgm:cxn modelId="{89A1716F-1D72-42DD-A071-7EC2FA061466}" srcId="{C2B1700C-53CB-4AF7-9F3E-F1DFDF4B888F}" destId="{56721A20-4E29-4DE0-AF14-3534FBCA1D92}" srcOrd="2" destOrd="0" parTransId="{F450D60B-BC62-474D-9FB4-8FF01615E9FF}" sibTransId="{FC90A59A-00D5-4D60-B271-BF14EAA28D56}"/>
    <dgm:cxn modelId="{02EFE455-7D58-42AA-A767-717272BA1412}" type="presOf" srcId="{56721A20-4E29-4DE0-AF14-3534FBCA1D92}" destId="{212646A0-334E-43B3-9871-A051822F9197}" srcOrd="0" destOrd="0" presId="urn:microsoft.com/office/officeart/2011/layout/TabList"/>
    <dgm:cxn modelId="{73940559-AABA-4DE9-BA6B-0EAD64B0C649}" srcId="{AD1C7E68-9759-4B5F-A3D5-526B17CC4031}" destId="{6E306C87-08FB-4E70-8B23-D0193F5E9473}" srcOrd="0" destOrd="0" parTransId="{6064A0D7-684A-408D-903C-26AAC9E7412F}" sibTransId="{936C63D7-DE1C-4807-98CD-01F4F9C6B3FD}"/>
    <dgm:cxn modelId="{5D8B2579-CBEA-4E87-9140-62D99DB32D5F}" type="presOf" srcId="{C2B1700C-53CB-4AF7-9F3E-F1DFDF4B888F}" destId="{F56BAF84-91A3-47F3-A8A8-3BC60D2C9A1D}" srcOrd="0" destOrd="0" presId="urn:microsoft.com/office/officeart/2011/layout/TabList"/>
    <dgm:cxn modelId="{9A26957E-01FA-413F-8B0B-ABEE03455A82}" srcId="{8DFE3047-924F-4E5B-844D-9D045FAA18A8}" destId="{E69C5601-AF8A-4319-B567-38BFDBACE9BE}" srcOrd="0" destOrd="0" parTransId="{4F2E1E84-72CB-4D96-8C88-FED9F3E1FFF5}" sibTransId="{1CF84B87-BC5B-48E4-8B21-897E28EBF0DB}"/>
    <dgm:cxn modelId="{33E5CD84-981D-4C42-BB8D-1EE635905FE4}" type="presOf" srcId="{6E306C87-08FB-4E70-8B23-D0193F5E9473}" destId="{A5E173F9-1FAC-47A7-8788-5EEE99C5E4B5}" srcOrd="0" destOrd="0" presId="urn:microsoft.com/office/officeart/2011/layout/TabList"/>
    <dgm:cxn modelId="{6FA49A85-5EFB-4858-8CBD-771F579AE68C}" type="presOf" srcId="{BF6C8602-9455-487F-BE48-3D3F2FBEAD5B}" destId="{D039FA37-0E30-4C3A-851A-548921ECFDD2}" srcOrd="0" destOrd="0" presId="urn:microsoft.com/office/officeart/2011/layout/TabList"/>
    <dgm:cxn modelId="{0059CF86-E932-47CA-98DA-EC619E635963}" srcId="{063BDEC8-2B89-4C99-9F9A-942FE7BC0294}" destId="{FDC6ABAD-BEEF-4F6C-997A-10C026C944B4}" srcOrd="0" destOrd="0" parTransId="{5041BBF0-4A45-4992-A4BB-9CF5E1E4302C}" sibTransId="{C3D7F32E-7E30-4990-80EF-8AD1B5B16D27}"/>
    <dgm:cxn modelId="{CF6673AD-B107-428E-8555-3923B333B9EB}" srcId="{C2B1700C-53CB-4AF7-9F3E-F1DFDF4B888F}" destId="{063BDEC8-2B89-4C99-9F9A-942FE7BC0294}" srcOrd="1" destOrd="0" parTransId="{3800E355-2E33-4088-9F49-6C17945C3776}" sibTransId="{5C269E1C-2EE6-41D9-8C46-B22E49E52CF0}"/>
    <dgm:cxn modelId="{5BD76DB8-52E2-46D0-A0F4-0EB6B68D6116}" type="presOf" srcId="{4E16B9DB-D1AA-44B1-A7B9-916249A668A8}" destId="{2287F669-DE45-4544-BF8D-23506D3628A9}" srcOrd="0" destOrd="0" presId="urn:microsoft.com/office/officeart/2011/layout/TabList"/>
    <dgm:cxn modelId="{00B830BD-604C-4E0F-8CA6-D46ACD3D5996}" type="presOf" srcId="{73C63FBD-ACFC-406E-841B-645692B157CB}" destId="{3DC23C3A-5ADB-4002-A59A-E94F963394F9}" srcOrd="0" destOrd="0" presId="urn:microsoft.com/office/officeart/2011/layout/TabList"/>
    <dgm:cxn modelId="{3E35BBBE-D85D-4D37-8593-DF3D25FE5C5E}" type="presOf" srcId="{F1C4B816-2FA5-43C2-9718-E3DCB76891BC}" destId="{FA785A3F-9275-43EA-94E5-05158E4960DC}" srcOrd="0" destOrd="0" presId="urn:microsoft.com/office/officeart/2011/layout/TabList"/>
    <dgm:cxn modelId="{3C7A6DBF-3B30-469B-B7EF-8B9998A687A3}" type="presOf" srcId="{AD1C7E68-9759-4B5F-A3D5-526B17CC4031}" destId="{488E6754-5495-4A1E-A2B5-044DDCEF6166}" srcOrd="0" destOrd="0" presId="urn:microsoft.com/office/officeart/2011/layout/TabList"/>
    <dgm:cxn modelId="{AD8A16C2-256E-4653-8FE8-0E801247C299}" srcId="{76A955FE-B335-4A6D-B306-8EAA97EA6D85}" destId="{BF6C8602-9455-487F-BE48-3D3F2FBEAD5B}" srcOrd="0" destOrd="0" parTransId="{3F45F3ED-50FC-44EC-88A6-68A7DDD5161C}" sibTransId="{3C21B7E5-F6DC-4B2A-9F60-3776ED59DD30}"/>
    <dgm:cxn modelId="{A1D10ECF-6665-4D57-8575-3A45BA0CF22C}" srcId="{4E16B9DB-D1AA-44B1-A7B9-916249A668A8}" destId="{C4353897-82E5-4689-AA94-E4A038E2ECE7}" srcOrd="0" destOrd="0" parTransId="{79B8881B-5F7F-4460-A30B-CEE6E86D9E55}" sibTransId="{FDD49ED7-8C87-4A55-9640-45D0CA1716C9}"/>
    <dgm:cxn modelId="{5E11DDD7-0BCC-4807-B6F8-EA9CA56183A0}" type="presOf" srcId="{E69C5601-AF8A-4319-B567-38BFDBACE9BE}" destId="{B1C4E37B-67B9-4594-8096-4C1BA17501BA}" srcOrd="0" destOrd="0" presId="urn:microsoft.com/office/officeart/2011/layout/TabList"/>
    <dgm:cxn modelId="{32FD70E9-B69B-4358-84EA-35AEDC884F5C}" srcId="{56721A20-4E29-4DE0-AF14-3534FBCA1D92}" destId="{F1C4B816-2FA5-43C2-9718-E3DCB76891BC}" srcOrd="0" destOrd="0" parTransId="{6E5B4A84-D4B8-44BD-B69A-402F2E4437F9}" sibTransId="{27B61B0B-7DAE-4CE2-A91F-55FD83D222D0}"/>
    <dgm:cxn modelId="{455820F9-F516-4665-A607-9E3B4561F06B}" type="presOf" srcId="{8DFE3047-924F-4E5B-844D-9D045FAA18A8}" destId="{57770115-3BA4-4F15-9C11-305C227CBF1C}" srcOrd="0" destOrd="0" presId="urn:microsoft.com/office/officeart/2011/layout/TabList"/>
    <dgm:cxn modelId="{26BC57FC-5186-486D-8189-D7745DB063D0}" type="presOf" srcId="{F046A4EE-17FD-406D-A6F3-52F88C7FF1BA}" destId="{EB7C06E1-7982-4222-B189-B2D87999EE7E}" srcOrd="0" destOrd="0" presId="urn:microsoft.com/office/officeart/2011/layout/TabList"/>
    <dgm:cxn modelId="{BF92E8FD-D8F4-4B45-A61C-9DA35BA39BF0}" srcId="{73C63FBD-ACFC-406E-841B-645692B157CB}" destId="{F046A4EE-17FD-406D-A6F3-52F88C7FF1BA}" srcOrd="0" destOrd="0" parTransId="{DB122ECA-8CE1-44FE-A577-9F92E0B7AF1F}" sibTransId="{75457618-9DBA-4CF8-9CF2-53161E4BCD7A}"/>
    <dgm:cxn modelId="{B10331FF-F8F6-4493-BC13-054936DD876A}" type="presOf" srcId="{746D2D52-0132-4909-A3DB-B8F36A4386AB}" destId="{9DEEDCD7-8EB2-4242-9E7B-E17471C23E1D}" srcOrd="0" destOrd="0" presId="urn:microsoft.com/office/officeart/2011/layout/TabList"/>
    <dgm:cxn modelId="{7E8C5221-9085-4361-A601-2C35DF953D02}" type="presParOf" srcId="{F56BAF84-91A3-47F3-A8A8-3BC60D2C9A1D}" destId="{F133DC6D-E4E1-4E9F-BE2C-70CD26996E5B}" srcOrd="0" destOrd="0" presId="urn:microsoft.com/office/officeart/2011/layout/TabList"/>
    <dgm:cxn modelId="{B8259FF9-5F56-4774-9788-4AC88786900A}" type="presParOf" srcId="{F133DC6D-E4E1-4E9F-BE2C-70CD26996E5B}" destId="{A5E173F9-1FAC-47A7-8788-5EEE99C5E4B5}" srcOrd="0" destOrd="0" presId="urn:microsoft.com/office/officeart/2011/layout/TabList"/>
    <dgm:cxn modelId="{E5932F1D-55CE-469A-B8BB-F684D48F0D32}" type="presParOf" srcId="{F133DC6D-E4E1-4E9F-BE2C-70CD26996E5B}" destId="{488E6754-5495-4A1E-A2B5-044DDCEF6166}" srcOrd="1" destOrd="0" presId="urn:microsoft.com/office/officeart/2011/layout/TabList"/>
    <dgm:cxn modelId="{CB656002-973A-4BA0-A3CF-47B7D355F587}" type="presParOf" srcId="{F133DC6D-E4E1-4E9F-BE2C-70CD26996E5B}" destId="{EA8FDBC3-1C0D-431B-A8EE-B30787700C1B}" srcOrd="2" destOrd="0" presId="urn:microsoft.com/office/officeart/2011/layout/TabList"/>
    <dgm:cxn modelId="{70240D5A-7414-4C36-8899-8B8391FC3AF5}" type="presParOf" srcId="{F56BAF84-91A3-47F3-A8A8-3BC60D2C9A1D}" destId="{5AF7446E-C32D-4095-9F38-9DFA29AEB400}" srcOrd="1" destOrd="0" presId="urn:microsoft.com/office/officeart/2011/layout/TabList"/>
    <dgm:cxn modelId="{818A1156-3134-44DF-BF6D-5BF3E1237C9F}" type="presParOf" srcId="{F56BAF84-91A3-47F3-A8A8-3BC60D2C9A1D}" destId="{3AD8519F-E7C1-4CD0-A0FC-2076BE06A0DA}" srcOrd="2" destOrd="0" presId="urn:microsoft.com/office/officeart/2011/layout/TabList"/>
    <dgm:cxn modelId="{CEC60149-DD89-4484-9FF6-313A6EE008B1}" type="presParOf" srcId="{3AD8519F-E7C1-4CD0-A0FC-2076BE06A0DA}" destId="{8D492BD8-185D-4255-9C9C-3C303EF4918D}" srcOrd="0" destOrd="0" presId="urn:microsoft.com/office/officeart/2011/layout/TabList"/>
    <dgm:cxn modelId="{940BA4E8-A16A-4F31-96F9-C2FA70DCE126}" type="presParOf" srcId="{3AD8519F-E7C1-4CD0-A0FC-2076BE06A0DA}" destId="{6FE79359-CF9F-4B72-99DB-6D719970A097}" srcOrd="1" destOrd="0" presId="urn:microsoft.com/office/officeart/2011/layout/TabList"/>
    <dgm:cxn modelId="{693D7E76-D624-4537-826D-E9034244C6D0}" type="presParOf" srcId="{3AD8519F-E7C1-4CD0-A0FC-2076BE06A0DA}" destId="{AA195121-5B8D-4DA3-83EE-8F1B63173160}" srcOrd="2" destOrd="0" presId="urn:microsoft.com/office/officeart/2011/layout/TabList"/>
    <dgm:cxn modelId="{7F24FF6A-52CE-4A6F-899F-4171F8D7FF19}" type="presParOf" srcId="{F56BAF84-91A3-47F3-A8A8-3BC60D2C9A1D}" destId="{D56C6E4E-9233-4C26-A1BF-C05EBD4C30F2}" srcOrd="3" destOrd="0" presId="urn:microsoft.com/office/officeart/2011/layout/TabList"/>
    <dgm:cxn modelId="{55283AC4-3329-45F8-A710-54FD7014F695}" type="presParOf" srcId="{F56BAF84-91A3-47F3-A8A8-3BC60D2C9A1D}" destId="{A4678B55-45DE-40EC-84E5-92053B70714B}" srcOrd="4" destOrd="0" presId="urn:microsoft.com/office/officeart/2011/layout/TabList"/>
    <dgm:cxn modelId="{CD3A13D0-6EA4-4A8C-A9BE-5EC84F97587F}" type="presParOf" srcId="{A4678B55-45DE-40EC-84E5-92053B70714B}" destId="{FA785A3F-9275-43EA-94E5-05158E4960DC}" srcOrd="0" destOrd="0" presId="urn:microsoft.com/office/officeart/2011/layout/TabList"/>
    <dgm:cxn modelId="{740AA588-7CC7-480A-82C6-EF66214ABD44}" type="presParOf" srcId="{A4678B55-45DE-40EC-84E5-92053B70714B}" destId="{212646A0-334E-43B3-9871-A051822F9197}" srcOrd="1" destOrd="0" presId="urn:microsoft.com/office/officeart/2011/layout/TabList"/>
    <dgm:cxn modelId="{46CF916F-AB63-4D65-933D-D8607D29E79F}" type="presParOf" srcId="{A4678B55-45DE-40EC-84E5-92053B70714B}" destId="{CEBFB4A9-6C27-4FB7-93DB-D63E0D77440E}" srcOrd="2" destOrd="0" presId="urn:microsoft.com/office/officeart/2011/layout/TabList"/>
    <dgm:cxn modelId="{FDC78D49-F307-4E05-A84B-D0061A058F3A}" type="presParOf" srcId="{F56BAF84-91A3-47F3-A8A8-3BC60D2C9A1D}" destId="{DB971B16-CFDF-498A-8DF6-7310874B17FD}" srcOrd="5" destOrd="0" presId="urn:microsoft.com/office/officeart/2011/layout/TabList"/>
    <dgm:cxn modelId="{217D6AD4-7B1A-424D-B255-8F1810AC8097}" type="presParOf" srcId="{F56BAF84-91A3-47F3-A8A8-3BC60D2C9A1D}" destId="{A677A12E-B267-4B61-966C-0112007B4BB4}" srcOrd="6" destOrd="0" presId="urn:microsoft.com/office/officeart/2011/layout/TabList"/>
    <dgm:cxn modelId="{E0CAE71F-D2A8-4773-A347-EDB77C00272F}" type="presParOf" srcId="{A677A12E-B267-4B61-966C-0112007B4BB4}" destId="{EB7C06E1-7982-4222-B189-B2D87999EE7E}" srcOrd="0" destOrd="0" presId="urn:microsoft.com/office/officeart/2011/layout/TabList"/>
    <dgm:cxn modelId="{BC237419-A128-45EF-B365-9DD5F0A68D21}" type="presParOf" srcId="{A677A12E-B267-4B61-966C-0112007B4BB4}" destId="{3DC23C3A-5ADB-4002-A59A-E94F963394F9}" srcOrd="1" destOrd="0" presId="urn:microsoft.com/office/officeart/2011/layout/TabList"/>
    <dgm:cxn modelId="{BA647C16-F13C-4991-8A76-743EEA863610}" type="presParOf" srcId="{A677A12E-B267-4B61-966C-0112007B4BB4}" destId="{A8A425C7-3A61-4ECE-A183-B2B584DE04F3}" srcOrd="2" destOrd="0" presId="urn:microsoft.com/office/officeart/2011/layout/TabList"/>
    <dgm:cxn modelId="{68A1E420-D5D5-48F5-BED9-C390E099AAE4}" type="presParOf" srcId="{F56BAF84-91A3-47F3-A8A8-3BC60D2C9A1D}" destId="{238CC4C2-F5B1-4D98-B5C6-B3148B4A17BD}" srcOrd="7" destOrd="0" presId="urn:microsoft.com/office/officeart/2011/layout/TabList"/>
    <dgm:cxn modelId="{3C1B0CE3-5E44-4CB8-96E9-E5F1B5CC2197}" type="presParOf" srcId="{F56BAF84-91A3-47F3-A8A8-3BC60D2C9A1D}" destId="{5125E5A8-6329-41FD-85D2-13D37DE137FE}" srcOrd="8" destOrd="0" presId="urn:microsoft.com/office/officeart/2011/layout/TabList"/>
    <dgm:cxn modelId="{5C0B6EB9-5B72-4FE8-B0E0-AAC634D791F1}" type="presParOf" srcId="{5125E5A8-6329-41FD-85D2-13D37DE137FE}" destId="{B1C4E37B-67B9-4594-8096-4C1BA17501BA}" srcOrd="0" destOrd="0" presId="urn:microsoft.com/office/officeart/2011/layout/TabList"/>
    <dgm:cxn modelId="{F5DFC21C-B0B3-4600-B6E3-F77416562ADC}" type="presParOf" srcId="{5125E5A8-6329-41FD-85D2-13D37DE137FE}" destId="{57770115-3BA4-4F15-9C11-305C227CBF1C}" srcOrd="1" destOrd="0" presId="urn:microsoft.com/office/officeart/2011/layout/TabList"/>
    <dgm:cxn modelId="{35B8D33B-0B7D-47C3-92BA-7A21D6C0F0A9}" type="presParOf" srcId="{5125E5A8-6329-41FD-85D2-13D37DE137FE}" destId="{37366945-0D26-4E75-A6EF-06CAE11AE61A}" srcOrd="2" destOrd="0" presId="urn:microsoft.com/office/officeart/2011/layout/TabList"/>
    <dgm:cxn modelId="{CE27164B-6487-470E-BF87-01D6196B1273}" type="presParOf" srcId="{F56BAF84-91A3-47F3-A8A8-3BC60D2C9A1D}" destId="{608D0120-A76E-4F04-8E73-AFD3A906C1D6}" srcOrd="9" destOrd="0" presId="urn:microsoft.com/office/officeart/2011/layout/TabList"/>
    <dgm:cxn modelId="{36AB478C-5481-4A66-8452-7C7B3A2398B9}" type="presParOf" srcId="{F56BAF84-91A3-47F3-A8A8-3BC60D2C9A1D}" destId="{41C6BC7B-2E45-4506-AC9A-EA0137A4B75B}" srcOrd="10" destOrd="0" presId="urn:microsoft.com/office/officeart/2011/layout/TabList"/>
    <dgm:cxn modelId="{6B85A21B-BEE0-43B5-A2A7-72EF0E79B3F9}" type="presParOf" srcId="{41C6BC7B-2E45-4506-AC9A-EA0137A4B75B}" destId="{D039FA37-0E30-4C3A-851A-548921ECFDD2}" srcOrd="0" destOrd="0" presId="urn:microsoft.com/office/officeart/2011/layout/TabList"/>
    <dgm:cxn modelId="{6A7F3335-9405-41B2-ABC8-2B54F8ACF679}" type="presParOf" srcId="{41C6BC7B-2E45-4506-AC9A-EA0137A4B75B}" destId="{89E9D24F-382D-4D40-A959-C6A8D90FA9D3}" srcOrd="1" destOrd="0" presId="urn:microsoft.com/office/officeart/2011/layout/TabList"/>
    <dgm:cxn modelId="{D50602E5-0A8F-44FC-9FA3-939A1BF7AF14}" type="presParOf" srcId="{41C6BC7B-2E45-4506-AC9A-EA0137A4B75B}" destId="{E6B37081-B6D4-4087-B115-461876A39640}" srcOrd="2" destOrd="0" presId="urn:microsoft.com/office/officeart/2011/layout/TabList"/>
    <dgm:cxn modelId="{C5BEC710-7C6C-4213-8D1F-EDFFF5767CF7}" type="presParOf" srcId="{F56BAF84-91A3-47F3-A8A8-3BC60D2C9A1D}" destId="{AACA9702-003E-4DBC-BA24-C7B43D46738C}" srcOrd="11" destOrd="0" presId="urn:microsoft.com/office/officeart/2011/layout/TabList"/>
    <dgm:cxn modelId="{A8ED4E73-F50B-404D-A94F-F5D7156420D8}" type="presParOf" srcId="{F56BAF84-91A3-47F3-A8A8-3BC60D2C9A1D}" destId="{60CD6BD6-05D6-4F5D-B53B-9E1ACF4E4B40}" srcOrd="12" destOrd="0" presId="urn:microsoft.com/office/officeart/2011/layout/TabList"/>
    <dgm:cxn modelId="{2F19D592-65C4-44C7-9FCD-B7BC2AF08E0C}" type="presParOf" srcId="{60CD6BD6-05D6-4F5D-B53B-9E1ACF4E4B40}" destId="{06F74F37-905F-4B0D-AB65-F70757224534}" srcOrd="0" destOrd="0" presId="urn:microsoft.com/office/officeart/2011/layout/TabList"/>
    <dgm:cxn modelId="{858FB9BD-854D-4C5B-8C1E-B47FADFFA272}" type="presParOf" srcId="{60CD6BD6-05D6-4F5D-B53B-9E1ACF4E4B40}" destId="{2287F669-DE45-4544-BF8D-23506D3628A9}" srcOrd="1" destOrd="0" presId="urn:microsoft.com/office/officeart/2011/layout/TabList"/>
    <dgm:cxn modelId="{D796BEB4-A368-4AA9-B43E-5BF272C846B0}" type="presParOf" srcId="{60CD6BD6-05D6-4F5D-B53B-9E1ACF4E4B40}" destId="{A995DF67-4BD9-462A-AF50-43DD00B9C54B}" srcOrd="2" destOrd="0" presId="urn:microsoft.com/office/officeart/2011/layout/TabList"/>
    <dgm:cxn modelId="{2D4E91EE-5486-4C97-9235-0ECB8A7CFEFE}" type="presParOf" srcId="{F56BAF84-91A3-47F3-A8A8-3BC60D2C9A1D}" destId="{EE8B6395-1B4A-438F-9C9D-2710033A563B}" srcOrd="13" destOrd="0" presId="urn:microsoft.com/office/officeart/2011/layout/TabList"/>
    <dgm:cxn modelId="{8A1F2623-BC4B-47C8-9F75-6F5D34D6393E}" type="presParOf" srcId="{F56BAF84-91A3-47F3-A8A8-3BC60D2C9A1D}" destId="{4C4729E3-2416-46B8-BE83-14D413373D8B}" srcOrd="14" destOrd="0" presId="urn:microsoft.com/office/officeart/2011/layout/TabList"/>
    <dgm:cxn modelId="{51D63628-7A83-4850-81DC-A8EE56A8B9C2}" type="presParOf" srcId="{4C4729E3-2416-46B8-BE83-14D413373D8B}" destId="{9DEEDCD7-8EB2-4242-9E7B-E17471C23E1D}" srcOrd="0" destOrd="0" presId="urn:microsoft.com/office/officeart/2011/layout/TabList"/>
    <dgm:cxn modelId="{FCAB98A8-007C-416A-8363-02D348DA4B53}" type="presParOf" srcId="{4C4729E3-2416-46B8-BE83-14D413373D8B}" destId="{D567FAE7-B617-40D0-BD72-7CC6B6778595}" srcOrd="1" destOrd="0" presId="urn:microsoft.com/office/officeart/2011/layout/TabList"/>
    <dgm:cxn modelId="{A1452FF4-2280-43B3-824E-972049C22CA9}" type="presParOf" srcId="{4C4729E3-2416-46B8-BE83-14D413373D8B}" destId="{82CF8E94-F8B7-4D86-BDF5-B7B886A179A5}"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D48FE8-9FDA-4CEF-B83E-E29192E000DF}" type="doc">
      <dgm:prSet loTypeId="urn:microsoft.com/office/officeart/2005/8/layout/hList2" loCatId="list" qsTypeId="urn:microsoft.com/office/officeart/2005/8/quickstyle/simple1" qsCatId="simple" csTypeId="urn:microsoft.com/office/officeart/2005/8/colors/colorful3" csCatId="colorful" phldr="1"/>
      <dgm:spPr/>
    </dgm:pt>
    <dgm:pt modelId="{BCAFFBC8-AED0-4F2B-B69A-8982842F5EEA}">
      <dgm:prSet phldrT="[Text]"/>
      <dgm:spPr/>
      <dgm:t>
        <a:bodyPr/>
        <a:lstStyle/>
        <a:p>
          <a:r>
            <a:rPr lang="en-GB" b="1" dirty="0"/>
            <a:t>Scaffolds</a:t>
          </a:r>
        </a:p>
      </dgm:t>
    </dgm:pt>
    <dgm:pt modelId="{0CC3F154-4BF5-4790-8AAA-2FD4C0E577D4}" type="parTrans" cxnId="{63479CF2-1A75-4935-8985-53F160D5EEF0}">
      <dgm:prSet/>
      <dgm:spPr/>
      <dgm:t>
        <a:bodyPr/>
        <a:lstStyle/>
        <a:p>
          <a:endParaRPr lang="en-GB"/>
        </a:p>
      </dgm:t>
    </dgm:pt>
    <dgm:pt modelId="{7352DE04-3B8F-4BA0-B20D-F5208AC22B6C}" type="sibTrans" cxnId="{63479CF2-1A75-4935-8985-53F160D5EEF0}">
      <dgm:prSet/>
      <dgm:spPr/>
      <dgm:t>
        <a:bodyPr/>
        <a:lstStyle/>
        <a:p>
          <a:endParaRPr lang="en-GB"/>
        </a:p>
      </dgm:t>
    </dgm:pt>
    <dgm:pt modelId="{A82FFF73-C8DB-4A18-A996-034344C15C17}">
      <dgm:prSet phldrT="[Text]"/>
      <dgm:spPr/>
      <dgm:t>
        <a:bodyPr/>
        <a:lstStyle/>
        <a:p>
          <a:r>
            <a:rPr lang="en-GB" b="1" dirty="0"/>
            <a:t>Scale</a:t>
          </a:r>
        </a:p>
      </dgm:t>
    </dgm:pt>
    <dgm:pt modelId="{33B2A171-A739-41CA-B0E6-E2F3EA6846BA}" type="parTrans" cxnId="{817E5F87-C56F-467B-994B-0069B88ADEAD}">
      <dgm:prSet/>
      <dgm:spPr/>
      <dgm:t>
        <a:bodyPr/>
        <a:lstStyle/>
        <a:p>
          <a:endParaRPr lang="en-GB"/>
        </a:p>
      </dgm:t>
    </dgm:pt>
    <dgm:pt modelId="{3354A30A-175A-4A94-B477-4E64B06C931C}" type="sibTrans" cxnId="{817E5F87-C56F-467B-994B-0069B88ADEAD}">
      <dgm:prSet/>
      <dgm:spPr/>
      <dgm:t>
        <a:bodyPr/>
        <a:lstStyle/>
        <a:p>
          <a:endParaRPr lang="en-GB"/>
        </a:p>
      </dgm:t>
    </dgm:pt>
    <dgm:pt modelId="{15076389-86DE-401C-A80D-7E70DD18960D}">
      <dgm:prSet phldrT="[Text]"/>
      <dgm:spPr/>
      <dgm:t>
        <a:bodyPr/>
        <a:lstStyle/>
        <a:p>
          <a:r>
            <a:rPr lang="en-GB" b="1" dirty="0"/>
            <a:t>Structure</a:t>
          </a:r>
        </a:p>
      </dgm:t>
    </dgm:pt>
    <dgm:pt modelId="{64768CE9-727E-4DDE-BCD8-3A8F8DC0D80F}" type="parTrans" cxnId="{464412BB-5941-4CFE-9090-D2EACD37007D}">
      <dgm:prSet/>
      <dgm:spPr/>
      <dgm:t>
        <a:bodyPr/>
        <a:lstStyle/>
        <a:p>
          <a:endParaRPr lang="en-GB"/>
        </a:p>
      </dgm:t>
    </dgm:pt>
    <dgm:pt modelId="{A8D256FA-1372-4442-B88D-CC094CC8FFAA}" type="sibTrans" cxnId="{464412BB-5941-4CFE-9090-D2EACD37007D}">
      <dgm:prSet/>
      <dgm:spPr/>
      <dgm:t>
        <a:bodyPr/>
        <a:lstStyle/>
        <a:p>
          <a:endParaRPr lang="en-GB"/>
        </a:p>
      </dgm:t>
    </dgm:pt>
    <dgm:pt modelId="{961C5B53-DEA7-4EFC-B03E-E34C42570BCE}">
      <dgm:prSet/>
      <dgm:spPr/>
      <dgm:t>
        <a:bodyPr/>
        <a:lstStyle/>
        <a:p>
          <a:r>
            <a:rPr lang="en-GB" b="1" dirty="0"/>
            <a:t>Style</a:t>
          </a:r>
        </a:p>
      </dgm:t>
    </dgm:pt>
    <dgm:pt modelId="{8C989050-B636-49FB-BEC0-7D4F87E99B69}" type="parTrans" cxnId="{7BA08612-0534-4E95-AB49-FA7AA1A6891C}">
      <dgm:prSet/>
      <dgm:spPr/>
      <dgm:t>
        <a:bodyPr/>
        <a:lstStyle/>
        <a:p>
          <a:endParaRPr lang="en-GB"/>
        </a:p>
      </dgm:t>
    </dgm:pt>
    <dgm:pt modelId="{C144297F-978A-411D-BB07-FF8E98FBEE8C}" type="sibTrans" cxnId="{7BA08612-0534-4E95-AB49-FA7AA1A6891C}">
      <dgm:prSet/>
      <dgm:spPr/>
      <dgm:t>
        <a:bodyPr/>
        <a:lstStyle/>
        <a:p>
          <a:endParaRPr lang="en-GB"/>
        </a:p>
      </dgm:t>
    </dgm:pt>
    <dgm:pt modelId="{BE7BC820-73A8-408A-B908-AE230005763C}">
      <dgm:prSet/>
      <dgm:spPr/>
      <dgm:t>
        <a:bodyPr/>
        <a:lstStyle/>
        <a:p>
          <a:r>
            <a:rPr lang="en-GB" dirty="0"/>
            <a:t>Offering additional temporary support to make a complex task accessible or more challenging.</a:t>
          </a:r>
        </a:p>
      </dgm:t>
    </dgm:pt>
    <dgm:pt modelId="{12F7A8B8-D864-408A-A18E-83670FEBBB20}" type="parTrans" cxnId="{430586CC-60F2-45A9-815E-FE630CE3CF63}">
      <dgm:prSet/>
      <dgm:spPr/>
      <dgm:t>
        <a:bodyPr/>
        <a:lstStyle/>
        <a:p>
          <a:endParaRPr lang="en-GB"/>
        </a:p>
      </dgm:t>
    </dgm:pt>
    <dgm:pt modelId="{897039C3-8617-4271-A600-6A68022C6064}" type="sibTrans" cxnId="{430586CC-60F2-45A9-815E-FE630CE3CF63}">
      <dgm:prSet/>
      <dgm:spPr/>
      <dgm:t>
        <a:bodyPr/>
        <a:lstStyle/>
        <a:p>
          <a:endParaRPr lang="en-GB"/>
        </a:p>
      </dgm:t>
    </dgm:pt>
    <dgm:pt modelId="{295F1C27-7BF0-45F1-B112-529F6B0E86BE}">
      <dgm:prSet/>
      <dgm:spPr/>
      <dgm:t>
        <a:bodyPr/>
        <a:lstStyle/>
        <a:p>
          <a:r>
            <a:rPr lang="en-GB" dirty="0"/>
            <a:t>Making adaptations to the scale of a given task to adjust the degree of challenge</a:t>
          </a:r>
        </a:p>
      </dgm:t>
    </dgm:pt>
    <dgm:pt modelId="{CF141C46-5AC2-4754-B2E0-DFBEAEABD35D}" type="parTrans" cxnId="{D037FA55-330F-4B62-9039-18C9405EA109}">
      <dgm:prSet/>
      <dgm:spPr/>
      <dgm:t>
        <a:bodyPr/>
        <a:lstStyle/>
        <a:p>
          <a:endParaRPr lang="en-GB"/>
        </a:p>
      </dgm:t>
    </dgm:pt>
    <dgm:pt modelId="{7B082218-74D4-4215-95DA-C3A4E0F95010}" type="sibTrans" cxnId="{D037FA55-330F-4B62-9039-18C9405EA109}">
      <dgm:prSet/>
      <dgm:spPr/>
      <dgm:t>
        <a:bodyPr/>
        <a:lstStyle/>
        <a:p>
          <a:endParaRPr lang="en-GB"/>
        </a:p>
      </dgm:t>
    </dgm:pt>
    <dgm:pt modelId="{653126C3-7036-4E37-AD64-767123AEFE58}">
      <dgm:prSet/>
      <dgm:spPr/>
      <dgm:t>
        <a:bodyPr/>
        <a:lstStyle/>
        <a:p>
          <a:r>
            <a:rPr lang="en-GB" dirty="0"/>
            <a:t>Making adaptations to the structure of a task to adjust for the degree of challenge</a:t>
          </a:r>
        </a:p>
      </dgm:t>
    </dgm:pt>
    <dgm:pt modelId="{0EE5F30F-55E3-4EDF-B922-1F8C95A27F81}" type="parTrans" cxnId="{83E80F27-59BD-402F-A71E-566557B71333}">
      <dgm:prSet/>
      <dgm:spPr/>
      <dgm:t>
        <a:bodyPr/>
        <a:lstStyle/>
        <a:p>
          <a:endParaRPr lang="en-GB"/>
        </a:p>
      </dgm:t>
    </dgm:pt>
    <dgm:pt modelId="{CF2817C8-ED37-4F7E-B554-BEA6AD3D7DF1}" type="sibTrans" cxnId="{83E80F27-59BD-402F-A71E-566557B71333}">
      <dgm:prSet/>
      <dgm:spPr/>
      <dgm:t>
        <a:bodyPr/>
        <a:lstStyle/>
        <a:p>
          <a:endParaRPr lang="en-GB"/>
        </a:p>
      </dgm:t>
    </dgm:pt>
    <dgm:pt modelId="{AD877FB1-F0D5-45D8-9420-F04305720C74}">
      <dgm:prSet/>
      <dgm:spPr/>
      <dgm:t>
        <a:bodyPr/>
        <a:lstStyle/>
        <a:p>
          <a:r>
            <a:rPr lang="en-GB" dirty="0"/>
            <a:t>Adapting the style of a task to adjust the degree of challenge</a:t>
          </a:r>
        </a:p>
      </dgm:t>
    </dgm:pt>
    <dgm:pt modelId="{A47A39A0-6BC3-4E6E-8AD4-854B34DDA613}" type="parTrans" cxnId="{911DFB19-2675-4923-BBD5-87E730EC9EE6}">
      <dgm:prSet/>
      <dgm:spPr/>
      <dgm:t>
        <a:bodyPr/>
        <a:lstStyle/>
        <a:p>
          <a:endParaRPr lang="en-GB"/>
        </a:p>
      </dgm:t>
    </dgm:pt>
    <dgm:pt modelId="{A0F58CB2-9AEB-4C8E-A828-B4B1CF10AE65}" type="sibTrans" cxnId="{911DFB19-2675-4923-BBD5-87E730EC9EE6}">
      <dgm:prSet/>
      <dgm:spPr/>
      <dgm:t>
        <a:bodyPr/>
        <a:lstStyle/>
        <a:p>
          <a:endParaRPr lang="en-GB"/>
        </a:p>
      </dgm:t>
    </dgm:pt>
    <dgm:pt modelId="{B35019E8-810D-4049-87FB-096233F69E78}">
      <dgm:prSet/>
      <dgm:spPr/>
      <dgm:t>
        <a:bodyPr/>
        <a:lstStyle/>
        <a:p>
          <a:r>
            <a:rPr lang="en-GB" dirty="0"/>
            <a:t>E.g. providing a word bank during essay writing</a:t>
          </a:r>
        </a:p>
      </dgm:t>
    </dgm:pt>
    <dgm:pt modelId="{6F581031-3CDC-4844-AB65-B545DF5DCFC0}" type="parTrans" cxnId="{66442D9A-0018-47D5-83BD-7ADA5F0CB6C3}">
      <dgm:prSet/>
      <dgm:spPr/>
      <dgm:t>
        <a:bodyPr/>
        <a:lstStyle/>
        <a:p>
          <a:endParaRPr lang="en-GB"/>
        </a:p>
      </dgm:t>
    </dgm:pt>
    <dgm:pt modelId="{4DBE8A31-62FB-4AC8-85DD-9280C2706231}" type="sibTrans" cxnId="{66442D9A-0018-47D5-83BD-7ADA5F0CB6C3}">
      <dgm:prSet/>
      <dgm:spPr/>
      <dgm:t>
        <a:bodyPr/>
        <a:lstStyle/>
        <a:p>
          <a:endParaRPr lang="en-GB"/>
        </a:p>
      </dgm:t>
    </dgm:pt>
    <dgm:pt modelId="{9EF6D7E8-1E68-44F4-87C3-67B3F01234B3}">
      <dgm:prSet/>
      <dgm:spPr/>
      <dgm:t>
        <a:bodyPr/>
        <a:lstStyle/>
        <a:p>
          <a:r>
            <a:rPr lang="en-GB" dirty="0"/>
            <a:t>E.g. increasing or decreasing a writing task</a:t>
          </a:r>
        </a:p>
      </dgm:t>
    </dgm:pt>
    <dgm:pt modelId="{E26651A9-37C4-4B68-8312-C8365F052246}" type="parTrans" cxnId="{47194511-E00B-436B-BF48-379AF69F1ED5}">
      <dgm:prSet/>
      <dgm:spPr/>
      <dgm:t>
        <a:bodyPr/>
        <a:lstStyle/>
        <a:p>
          <a:endParaRPr lang="en-GB"/>
        </a:p>
      </dgm:t>
    </dgm:pt>
    <dgm:pt modelId="{141338ED-651C-41ED-8E5D-AD56AA305D9D}" type="sibTrans" cxnId="{47194511-E00B-436B-BF48-379AF69F1ED5}">
      <dgm:prSet/>
      <dgm:spPr/>
      <dgm:t>
        <a:bodyPr/>
        <a:lstStyle/>
        <a:p>
          <a:endParaRPr lang="en-GB"/>
        </a:p>
      </dgm:t>
    </dgm:pt>
    <dgm:pt modelId="{74AACE94-1BC1-4B22-8F22-26BAB457C930}">
      <dgm:prSet/>
      <dgm:spPr/>
      <dgm:t>
        <a:bodyPr/>
        <a:lstStyle/>
        <a:p>
          <a:r>
            <a:rPr lang="en-GB" dirty="0"/>
            <a:t>E.g. providing a writing frame for an evaluative essay</a:t>
          </a:r>
        </a:p>
      </dgm:t>
    </dgm:pt>
    <dgm:pt modelId="{79D7286E-269C-4FD9-A5AF-DDFDFDB93E83}" type="parTrans" cxnId="{F9F4E455-990B-4C8A-A128-7CA86C3D6045}">
      <dgm:prSet/>
      <dgm:spPr/>
      <dgm:t>
        <a:bodyPr/>
        <a:lstStyle/>
        <a:p>
          <a:endParaRPr lang="en-GB"/>
        </a:p>
      </dgm:t>
    </dgm:pt>
    <dgm:pt modelId="{FA1E2DBE-9F00-40C2-8E81-DA90793A0F97}" type="sibTrans" cxnId="{F9F4E455-990B-4C8A-A128-7CA86C3D6045}">
      <dgm:prSet/>
      <dgm:spPr/>
      <dgm:t>
        <a:bodyPr/>
        <a:lstStyle/>
        <a:p>
          <a:endParaRPr lang="en-GB"/>
        </a:p>
      </dgm:t>
    </dgm:pt>
    <dgm:pt modelId="{D14B83D2-B4B7-46CA-B237-809741BEBA70}">
      <dgm:prSet/>
      <dgm:spPr/>
      <dgm:t>
        <a:bodyPr/>
        <a:lstStyle/>
        <a:p>
          <a:r>
            <a:rPr lang="en-GB" dirty="0"/>
            <a:t>E.g. write from the perspective of a particular author</a:t>
          </a:r>
        </a:p>
      </dgm:t>
    </dgm:pt>
    <dgm:pt modelId="{D4D2F341-D138-4746-A675-57AC644DCD55}" type="parTrans" cxnId="{EE14F5DF-73BC-46FF-BCE3-AD7AD966BDCE}">
      <dgm:prSet/>
      <dgm:spPr/>
      <dgm:t>
        <a:bodyPr/>
        <a:lstStyle/>
        <a:p>
          <a:endParaRPr lang="en-GB"/>
        </a:p>
      </dgm:t>
    </dgm:pt>
    <dgm:pt modelId="{2E050553-0C05-4B4C-B4C9-43755C47F88B}" type="sibTrans" cxnId="{EE14F5DF-73BC-46FF-BCE3-AD7AD966BDCE}">
      <dgm:prSet/>
      <dgm:spPr/>
      <dgm:t>
        <a:bodyPr/>
        <a:lstStyle/>
        <a:p>
          <a:endParaRPr lang="en-GB"/>
        </a:p>
      </dgm:t>
    </dgm:pt>
    <dgm:pt modelId="{049FE0B0-D34D-45E3-9902-BC79C8B3A883}">
      <dgm:prSet/>
      <dgm:spPr/>
      <dgm:t>
        <a:bodyPr/>
        <a:lstStyle/>
        <a:p>
          <a:endParaRPr lang="en-GB" dirty="0"/>
        </a:p>
      </dgm:t>
    </dgm:pt>
    <dgm:pt modelId="{1E25D736-A42D-435D-9D2D-644CFFED2AE2}" type="parTrans" cxnId="{5BD46DB8-F20C-4B88-AE9E-58215458382E}">
      <dgm:prSet/>
      <dgm:spPr/>
      <dgm:t>
        <a:bodyPr/>
        <a:lstStyle/>
        <a:p>
          <a:endParaRPr lang="en-GB"/>
        </a:p>
      </dgm:t>
    </dgm:pt>
    <dgm:pt modelId="{AB224135-6BE7-4335-98EA-C80F3EC17057}" type="sibTrans" cxnId="{5BD46DB8-F20C-4B88-AE9E-58215458382E}">
      <dgm:prSet/>
      <dgm:spPr/>
      <dgm:t>
        <a:bodyPr/>
        <a:lstStyle/>
        <a:p>
          <a:endParaRPr lang="en-GB"/>
        </a:p>
      </dgm:t>
    </dgm:pt>
    <dgm:pt modelId="{E7032A09-73CF-44FB-9B27-1BEFD72E79FE}">
      <dgm:prSet/>
      <dgm:spPr/>
      <dgm:t>
        <a:bodyPr/>
        <a:lstStyle/>
        <a:p>
          <a:endParaRPr lang="en-GB" dirty="0"/>
        </a:p>
      </dgm:t>
    </dgm:pt>
    <dgm:pt modelId="{D4032EF5-2F35-463D-983D-BF94C7F8A9D7}" type="parTrans" cxnId="{76971422-20B2-45AF-89F3-90310B108F87}">
      <dgm:prSet/>
      <dgm:spPr/>
      <dgm:t>
        <a:bodyPr/>
        <a:lstStyle/>
        <a:p>
          <a:endParaRPr lang="en-GB"/>
        </a:p>
      </dgm:t>
    </dgm:pt>
    <dgm:pt modelId="{3ECC25B4-736B-4D17-85A2-AA542AC50C00}" type="sibTrans" cxnId="{76971422-20B2-45AF-89F3-90310B108F87}">
      <dgm:prSet/>
      <dgm:spPr/>
      <dgm:t>
        <a:bodyPr/>
        <a:lstStyle/>
        <a:p>
          <a:endParaRPr lang="en-GB"/>
        </a:p>
      </dgm:t>
    </dgm:pt>
    <dgm:pt modelId="{825CBA3F-659F-4359-B192-B8EE5EE451E3}">
      <dgm:prSet/>
      <dgm:spPr/>
      <dgm:t>
        <a:bodyPr/>
        <a:lstStyle/>
        <a:p>
          <a:endParaRPr lang="en-GB" dirty="0"/>
        </a:p>
      </dgm:t>
    </dgm:pt>
    <dgm:pt modelId="{721B70A7-6C2E-4109-BBD2-A8E576F467B6}" type="parTrans" cxnId="{6453531D-1CFC-401B-9387-0A6AC014CB26}">
      <dgm:prSet/>
      <dgm:spPr/>
      <dgm:t>
        <a:bodyPr/>
        <a:lstStyle/>
        <a:p>
          <a:endParaRPr lang="en-GB"/>
        </a:p>
      </dgm:t>
    </dgm:pt>
    <dgm:pt modelId="{0FDA5777-0741-4CB9-B603-D3B1A5CE30DD}" type="sibTrans" cxnId="{6453531D-1CFC-401B-9387-0A6AC014CB26}">
      <dgm:prSet/>
      <dgm:spPr/>
      <dgm:t>
        <a:bodyPr/>
        <a:lstStyle/>
        <a:p>
          <a:endParaRPr lang="en-GB"/>
        </a:p>
      </dgm:t>
    </dgm:pt>
    <dgm:pt modelId="{CF23D18E-9E0B-413B-A0CA-45F90847BF7D}">
      <dgm:prSet/>
      <dgm:spPr/>
      <dgm:t>
        <a:bodyPr/>
        <a:lstStyle/>
        <a:p>
          <a:endParaRPr lang="en-GB" dirty="0"/>
        </a:p>
      </dgm:t>
    </dgm:pt>
    <dgm:pt modelId="{CB9C33C3-285E-4FDD-875C-3BF62F1BE4F8}" type="parTrans" cxnId="{1E232310-E4F0-484B-81B5-F6203EC56875}">
      <dgm:prSet/>
      <dgm:spPr/>
      <dgm:t>
        <a:bodyPr/>
        <a:lstStyle/>
        <a:p>
          <a:endParaRPr lang="en-GB"/>
        </a:p>
      </dgm:t>
    </dgm:pt>
    <dgm:pt modelId="{22E88B6F-75DB-4993-B8C2-20A3C52D37D6}" type="sibTrans" cxnId="{1E232310-E4F0-484B-81B5-F6203EC56875}">
      <dgm:prSet/>
      <dgm:spPr/>
      <dgm:t>
        <a:bodyPr/>
        <a:lstStyle/>
        <a:p>
          <a:endParaRPr lang="en-GB"/>
        </a:p>
      </dgm:t>
    </dgm:pt>
    <dgm:pt modelId="{18E69B6E-5F89-4797-A184-93788268375E}" type="pres">
      <dgm:prSet presAssocID="{CED48FE8-9FDA-4CEF-B83E-E29192E000DF}" presName="linearFlow" presStyleCnt="0">
        <dgm:presLayoutVars>
          <dgm:dir/>
          <dgm:animLvl val="lvl"/>
          <dgm:resizeHandles/>
        </dgm:presLayoutVars>
      </dgm:prSet>
      <dgm:spPr/>
    </dgm:pt>
    <dgm:pt modelId="{10D99D56-1EBF-4D83-9F4A-5ABB9F25CB4B}" type="pres">
      <dgm:prSet presAssocID="{BCAFFBC8-AED0-4F2B-B69A-8982842F5EEA}" presName="compositeNode" presStyleCnt="0">
        <dgm:presLayoutVars>
          <dgm:bulletEnabled val="1"/>
        </dgm:presLayoutVars>
      </dgm:prSet>
      <dgm:spPr/>
    </dgm:pt>
    <dgm:pt modelId="{F49FFCD6-6D8C-48A7-9262-B777308E1CC8}" type="pres">
      <dgm:prSet presAssocID="{BCAFFBC8-AED0-4F2B-B69A-8982842F5EEA}"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49695DD-F57C-4CBF-8298-CF16EF2DAF31}" type="pres">
      <dgm:prSet presAssocID="{BCAFFBC8-AED0-4F2B-B69A-8982842F5EEA}" presName="childNode" presStyleLbl="node1" presStyleIdx="0" presStyleCnt="4">
        <dgm:presLayoutVars>
          <dgm:bulletEnabled val="1"/>
        </dgm:presLayoutVars>
      </dgm:prSet>
      <dgm:spPr/>
    </dgm:pt>
    <dgm:pt modelId="{64091649-2640-419A-94C7-6D578AD4F17C}" type="pres">
      <dgm:prSet presAssocID="{BCAFFBC8-AED0-4F2B-B69A-8982842F5EEA}" presName="parentNode" presStyleLbl="revTx" presStyleIdx="0" presStyleCnt="4">
        <dgm:presLayoutVars>
          <dgm:chMax val="0"/>
          <dgm:bulletEnabled val="1"/>
        </dgm:presLayoutVars>
      </dgm:prSet>
      <dgm:spPr/>
    </dgm:pt>
    <dgm:pt modelId="{25558E07-F1E9-4EA2-90E8-2DB00F99E257}" type="pres">
      <dgm:prSet presAssocID="{7352DE04-3B8F-4BA0-B20D-F5208AC22B6C}" presName="sibTrans" presStyleCnt="0"/>
      <dgm:spPr/>
    </dgm:pt>
    <dgm:pt modelId="{8E15F5F6-7F4E-4CF1-8FE1-A110C1673699}" type="pres">
      <dgm:prSet presAssocID="{A82FFF73-C8DB-4A18-A996-034344C15C17}" presName="compositeNode" presStyleCnt="0">
        <dgm:presLayoutVars>
          <dgm:bulletEnabled val="1"/>
        </dgm:presLayoutVars>
      </dgm:prSet>
      <dgm:spPr/>
    </dgm:pt>
    <dgm:pt modelId="{5BEF1D42-59BE-4DE9-AD9D-15B34911F065}" type="pres">
      <dgm:prSet presAssocID="{A82FFF73-C8DB-4A18-A996-034344C15C17}"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16682AC-A19C-41A4-8AAF-34E7CF91C737}" type="pres">
      <dgm:prSet presAssocID="{A82FFF73-C8DB-4A18-A996-034344C15C17}" presName="childNode" presStyleLbl="node1" presStyleIdx="1" presStyleCnt="4">
        <dgm:presLayoutVars>
          <dgm:bulletEnabled val="1"/>
        </dgm:presLayoutVars>
      </dgm:prSet>
      <dgm:spPr/>
    </dgm:pt>
    <dgm:pt modelId="{1E0376CF-9BA4-4E8D-9E36-62380CCD6974}" type="pres">
      <dgm:prSet presAssocID="{A82FFF73-C8DB-4A18-A996-034344C15C17}" presName="parentNode" presStyleLbl="revTx" presStyleIdx="1" presStyleCnt="4">
        <dgm:presLayoutVars>
          <dgm:chMax val="0"/>
          <dgm:bulletEnabled val="1"/>
        </dgm:presLayoutVars>
      </dgm:prSet>
      <dgm:spPr/>
    </dgm:pt>
    <dgm:pt modelId="{F640F2E5-B7B9-417E-912C-EE2C77CD0088}" type="pres">
      <dgm:prSet presAssocID="{3354A30A-175A-4A94-B477-4E64B06C931C}" presName="sibTrans" presStyleCnt="0"/>
      <dgm:spPr/>
    </dgm:pt>
    <dgm:pt modelId="{714841DB-A368-409E-B43C-6B3B4E2FD6EE}" type="pres">
      <dgm:prSet presAssocID="{15076389-86DE-401C-A80D-7E70DD18960D}" presName="compositeNode" presStyleCnt="0">
        <dgm:presLayoutVars>
          <dgm:bulletEnabled val="1"/>
        </dgm:presLayoutVars>
      </dgm:prSet>
      <dgm:spPr/>
    </dgm:pt>
    <dgm:pt modelId="{E4E1AA7D-2226-4F3C-985B-AE470601B4A1}" type="pres">
      <dgm:prSet presAssocID="{15076389-86DE-401C-A80D-7E70DD18960D}"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A63C778A-7335-41E0-95D4-B1F216F73173}" type="pres">
      <dgm:prSet presAssocID="{15076389-86DE-401C-A80D-7E70DD18960D}" presName="childNode" presStyleLbl="node1" presStyleIdx="2" presStyleCnt="4">
        <dgm:presLayoutVars>
          <dgm:bulletEnabled val="1"/>
        </dgm:presLayoutVars>
      </dgm:prSet>
      <dgm:spPr/>
    </dgm:pt>
    <dgm:pt modelId="{421CBF6B-A864-4D2B-A521-D6752153AD15}" type="pres">
      <dgm:prSet presAssocID="{15076389-86DE-401C-A80D-7E70DD18960D}" presName="parentNode" presStyleLbl="revTx" presStyleIdx="2" presStyleCnt="4">
        <dgm:presLayoutVars>
          <dgm:chMax val="0"/>
          <dgm:bulletEnabled val="1"/>
        </dgm:presLayoutVars>
      </dgm:prSet>
      <dgm:spPr/>
    </dgm:pt>
    <dgm:pt modelId="{781486C1-D455-4B90-BA65-39284695FE30}" type="pres">
      <dgm:prSet presAssocID="{A8D256FA-1372-4442-B88D-CC094CC8FFAA}" presName="sibTrans" presStyleCnt="0"/>
      <dgm:spPr/>
    </dgm:pt>
    <dgm:pt modelId="{E490B359-4FDC-4F24-A010-6FC6BCF96290}" type="pres">
      <dgm:prSet presAssocID="{961C5B53-DEA7-4EFC-B03E-E34C42570BCE}" presName="compositeNode" presStyleCnt="0">
        <dgm:presLayoutVars>
          <dgm:bulletEnabled val="1"/>
        </dgm:presLayoutVars>
      </dgm:prSet>
      <dgm:spPr/>
    </dgm:pt>
    <dgm:pt modelId="{580CD6C0-1927-48CD-93D7-114D88E14588}" type="pres">
      <dgm:prSet presAssocID="{961C5B53-DEA7-4EFC-B03E-E34C42570BCE}"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0F7C97DD-9E05-4861-AF20-3419AD860757}" type="pres">
      <dgm:prSet presAssocID="{961C5B53-DEA7-4EFC-B03E-E34C42570BCE}" presName="childNode" presStyleLbl="node1" presStyleIdx="3" presStyleCnt="4">
        <dgm:presLayoutVars>
          <dgm:bulletEnabled val="1"/>
        </dgm:presLayoutVars>
      </dgm:prSet>
      <dgm:spPr/>
    </dgm:pt>
    <dgm:pt modelId="{EBF2DF1A-64D7-452C-A89D-034229501849}" type="pres">
      <dgm:prSet presAssocID="{961C5B53-DEA7-4EFC-B03E-E34C42570BCE}" presName="parentNode" presStyleLbl="revTx" presStyleIdx="3" presStyleCnt="4">
        <dgm:presLayoutVars>
          <dgm:chMax val="0"/>
          <dgm:bulletEnabled val="1"/>
        </dgm:presLayoutVars>
      </dgm:prSet>
      <dgm:spPr/>
    </dgm:pt>
  </dgm:ptLst>
  <dgm:cxnLst>
    <dgm:cxn modelId="{EA78A402-207A-4925-A17B-1CA9E68FEEF2}" type="presOf" srcId="{961C5B53-DEA7-4EFC-B03E-E34C42570BCE}" destId="{EBF2DF1A-64D7-452C-A89D-034229501849}" srcOrd="0" destOrd="0" presId="urn:microsoft.com/office/officeart/2005/8/layout/hList2"/>
    <dgm:cxn modelId="{6979D505-A37D-4B34-9615-E961A2A04EC5}" type="presOf" srcId="{049FE0B0-D34D-45E3-9902-BC79C8B3A883}" destId="{D49695DD-F57C-4CBF-8298-CF16EF2DAF31}" srcOrd="0" destOrd="1" presId="urn:microsoft.com/office/officeart/2005/8/layout/hList2"/>
    <dgm:cxn modelId="{7155D609-D410-4D44-ADC8-1F9E00097A74}" type="presOf" srcId="{15076389-86DE-401C-A80D-7E70DD18960D}" destId="{421CBF6B-A864-4D2B-A521-D6752153AD15}" srcOrd="0" destOrd="0" presId="urn:microsoft.com/office/officeart/2005/8/layout/hList2"/>
    <dgm:cxn modelId="{1E232310-E4F0-484B-81B5-F6203EC56875}" srcId="{961C5B53-DEA7-4EFC-B03E-E34C42570BCE}" destId="{CF23D18E-9E0B-413B-A0CA-45F90847BF7D}" srcOrd="1" destOrd="0" parTransId="{CB9C33C3-285E-4FDD-875C-3BF62F1BE4F8}" sibTransId="{22E88B6F-75DB-4993-B8C2-20A3C52D37D6}"/>
    <dgm:cxn modelId="{47194511-E00B-436B-BF48-379AF69F1ED5}" srcId="{A82FFF73-C8DB-4A18-A996-034344C15C17}" destId="{9EF6D7E8-1E68-44F4-87C3-67B3F01234B3}" srcOrd="2" destOrd="0" parTransId="{E26651A9-37C4-4B68-8312-C8365F052246}" sibTransId="{141338ED-651C-41ED-8E5D-AD56AA305D9D}"/>
    <dgm:cxn modelId="{7BA08612-0534-4E95-AB49-FA7AA1A6891C}" srcId="{CED48FE8-9FDA-4CEF-B83E-E29192E000DF}" destId="{961C5B53-DEA7-4EFC-B03E-E34C42570BCE}" srcOrd="3" destOrd="0" parTransId="{8C989050-B636-49FB-BEC0-7D4F87E99B69}" sibTransId="{C144297F-978A-411D-BB07-FF8E98FBEE8C}"/>
    <dgm:cxn modelId="{E250DA17-829F-4AE9-9167-A3BAFBB2174E}" type="presOf" srcId="{A82FFF73-C8DB-4A18-A996-034344C15C17}" destId="{1E0376CF-9BA4-4E8D-9E36-62380CCD6974}" srcOrd="0" destOrd="0" presId="urn:microsoft.com/office/officeart/2005/8/layout/hList2"/>
    <dgm:cxn modelId="{911DFB19-2675-4923-BBD5-87E730EC9EE6}" srcId="{961C5B53-DEA7-4EFC-B03E-E34C42570BCE}" destId="{AD877FB1-F0D5-45D8-9420-F04305720C74}" srcOrd="0" destOrd="0" parTransId="{A47A39A0-6BC3-4E6E-8AD4-854B34DDA613}" sibTransId="{A0F58CB2-9AEB-4C8E-A828-B4B1CF10AE65}"/>
    <dgm:cxn modelId="{6453531D-1CFC-401B-9387-0A6AC014CB26}" srcId="{15076389-86DE-401C-A80D-7E70DD18960D}" destId="{825CBA3F-659F-4359-B192-B8EE5EE451E3}" srcOrd="1" destOrd="0" parTransId="{721B70A7-6C2E-4109-BBD2-A8E576F467B6}" sibTransId="{0FDA5777-0741-4CB9-B603-D3B1A5CE30DD}"/>
    <dgm:cxn modelId="{5E00391F-435C-453E-B5E5-F12B6134811B}" type="presOf" srcId="{BE7BC820-73A8-408A-B908-AE230005763C}" destId="{D49695DD-F57C-4CBF-8298-CF16EF2DAF31}" srcOrd="0" destOrd="0" presId="urn:microsoft.com/office/officeart/2005/8/layout/hList2"/>
    <dgm:cxn modelId="{AE225C20-FBBB-47E8-9879-249E06DB0730}" type="presOf" srcId="{CED48FE8-9FDA-4CEF-B83E-E29192E000DF}" destId="{18E69B6E-5F89-4797-A184-93788268375E}" srcOrd="0" destOrd="0" presId="urn:microsoft.com/office/officeart/2005/8/layout/hList2"/>
    <dgm:cxn modelId="{76971422-20B2-45AF-89F3-90310B108F87}" srcId="{A82FFF73-C8DB-4A18-A996-034344C15C17}" destId="{E7032A09-73CF-44FB-9B27-1BEFD72E79FE}" srcOrd="1" destOrd="0" parTransId="{D4032EF5-2F35-463D-983D-BF94C7F8A9D7}" sibTransId="{3ECC25B4-736B-4D17-85A2-AA542AC50C00}"/>
    <dgm:cxn modelId="{83E80F27-59BD-402F-A71E-566557B71333}" srcId="{15076389-86DE-401C-A80D-7E70DD18960D}" destId="{653126C3-7036-4E37-AD64-767123AEFE58}" srcOrd="0" destOrd="0" parTransId="{0EE5F30F-55E3-4EDF-B922-1F8C95A27F81}" sibTransId="{CF2817C8-ED37-4F7E-B554-BEA6AD3D7DF1}"/>
    <dgm:cxn modelId="{1FDC2F36-36D2-4F92-A4DC-140132B4C086}" type="presOf" srcId="{825CBA3F-659F-4359-B192-B8EE5EE451E3}" destId="{A63C778A-7335-41E0-95D4-B1F216F73173}" srcOrd="0" destOrd="1" presId="urn:microsoft.com/office/officeart/2005/8/layout/hList2"/>
    <dgm:cxn modelId="{BEB1D65C-5872-41EB-BE24-4C80521AB8A9}" type="presOf" srcId="{D14B83D2-B4B7-46CA-B237-809741BEBA70}" destId="{0F7C97DD-9E05-4861-AF20-3419AD860757}" srcOrd="0" destOrd="2" presId="urn:microsoft.com/office/officeart/2005/8/layout/hList2"/>
    <dgm:cxn modelId="{F9F4E455-990B-4C8A-A128-7CA86C3D6045}" srcId="{15076389-86DE-401C-A80D-7E70DD18960D}" destId="{74AACE94-1BC1-4B22-8F22-26BAB457C930}" srcOrd="2" destOrd="0" parTransId="{79D7286E-269C-4FD9-A5AF-DDFDFDB93E83}" sibTransId="{FA1E2DBE-9F00-40C2-8E81-DA90793A0F97}"/>
    <dgm:cxn modelId="{D037FA55-330F-4B62-9039-18C9405EA109}" srcId="{A82FFF73-C8DB-4A18-A996-034344C15C17}" destId="{295F1C27-7BF0-45F1-B112-529F6B0E86BE}" srcOrd="0" destOrd="0" parTransId="{CF141C46-5AC2-4754-B2E0-DFBEAEABD35D}" sibTransId="{7B082218-74D4-4215-95DA-C3A4E0F95010}"/>
    <dgm:cxn modelId="{443EBB7F-A907-4125-ACD8-D9DDBD0ED917}" type="presOf" srcId="{BCAFFBC8-AED0-4F2B-B69A-8982842F5EEA}" destId="{64091649-2640-419A-94C7-6D578AD4F17C}" srcOrd="0" destOrd="0" presId="urn:microsoft.com/office/officeart/2005/8/layout/hList2"/>
    <dgm:cxn modelId="{817E5F87-C56F-467B-994B-0069B88ADEAD}" srcId="{CED48FE8-9FDA-4CEF-B83E-E29192E000DF}" destId="{A82FFF73-C8DB-4A18-A996-034344C15C17}" srcOrd="1" destOrd="0" parTransId="{33B2A171-A739-41CA-B0E6-E2F3EA6846BA}" sibTransId="{3354A30A-175A-4A94-B477-4E64B06C931C}"/>
    <dgm:cxn modelId="{7CD59D90-47FF-4F7E-971D-2C980931D980}" type="presOf" srcId="{295F1C27-7BF0-45F1-B112-529F6B0E86BE}" destId="{416682AC-A19C-41A4-8AAF-34E7CF91C737}" srcOrd="0" destOrd="0" presId="urn:microsoft.com/office/officeart/2005/8/layout/hList2"/>
    <dgm:cxn modelId="{31940497-E426-4A51-AD1D-A106D2437FD2}" type="presOf" srcId="{B35019E8-810D-4049-87FB-096233F69E78}" destId="{D49695DD-F57C-4CBF-8298-CF16EF2DAF31}" srcOrd="0" destOrd="2" presId="urn:microsoft.com/office/officeart/2005/8/layout/hList2"/>
    <dgm:cxn modelId="{66442D9A-0018-47D5-83BD-7ADA5F0CB6C3}" srcId="{BCAFFBC8-AED0-4F2B-B69A-8982842F5EEA}" destId="{B35019E8-810D-4049-87FB-096233F69E78}" srcOrd="2" destOrd="0" parTransId="{6F581031-3CDC-4844-AB65-B545DF5DCFC0}" sibTransId="{4DBE8A31-62FB-4AC8-85DD-9280C2706231}"/>
    <dgm:cxn modelId="{7C17699A-6479-46CE-884A-EA0E4F72D0AE}" type="presOf" srcId="{CF23D18E-9E0B-413B-A0CA-45F90847BF7D}" destId="{0F7C97DD-9E05-4861-AF20-3419AD860757}" srcOrd="0" destOrd="1" presId="urn:microsoft.com/office/officeart/2005/8/layout/hList2"/>
    <dgm:cxn modelId="{2CBD6BAA-88C1-4C08-8EF7-A3D228CD14D5}" type="presOf" srcId="{9EF6D7E8-1E68-44F4-87C3-67B3F01234B3}" destId="{416682AC-A19C-41A4-8AAF-34E7CF91C737}" srcOrd="0" destOrd="2" presId="urn:microsoft.com/office/officeart/2005/8/layout/hList2"/>
    <dgm:cxn modelId="{74348EB6-C864-4123-8301-2A639A0A38C8}" type="presOf" srcId="{74AACE94-1BC1-4B22-8F22-26BAB457C930}" destId="{A63C778A-7335-41E0-95D4-B1F216F73173}" srcOrd="0" destOrd="2" presId="urn:microsoft.com/office/officeart/2005/8/layout/hList2"/>
    <dgm:cxn modelId="{5BD46DB8-F20C-4B88-AE9E-58215458382E}" srcId="{BCAFFBC8-AED0-4F2B-B69A-8982842F5EEA}" destId="{049FE0B0-D34D-45E3-9902-BC79C8B3A883}" srcOrd="1" destOrd="0" parTransId="{1E25D736-A42D-435D-9D2D-644CFFED2AE2}" sibTransId="{AB224135-6BE7-4335-98EA-C80F3EC17057}"/>
    <dgm:cxn modelId="{464412BB-5941-4CFE-9090-D2EACD37007D}" srcId="{CED48FE8-9FDA-4CEF-B83E-E29192E000DF}" destId="{15076389-86DE-401C-A80D-7E70DD18960D}" srcOrd="2" destOrd="0" parTransId="{64768CE9-727E-4DDE-BCD8-3A8F8DC0D80F}" sibTransId="{A8D256FA-1372-4442-B88D-CC094CC8FFAA}"/>
    <dgm:cxn modelId="{4E782CC7-345B-43A4-A81C-BB3839D6A605}" type="presOf" srcId="{653126C3-7036-4E37-AD64-767123AEFE58}" destId="{A63C778A-7335-41E0-95D4-B1F216F73173}" srcOrd="0" destOrd="0" presId="urn:microsoft.com/office/officeart/2005/8/layout/hList2"/>
    <dgm:cxn modelId="{430586CC-60F2-45A9-815E-FE630CE3CF63}" srcId="{BCAFFBC8-AED0-4F2B-B69A-8982842F5EEA}" destId="{BE7BC820-73A8-408A-B908-AE230005763C}" srcOrd="0" destOrd="0" parTransId="{12F7A8B8-D864-408A-A18E-83670FEBBB20}" sibTransId="{897039C3-8617-4271-A600-6A68022C6064}"/>
    <dgm:cxn modelId="{EE14F5DF-73BC-46FF-BCE3-AD7AD966BDCE}" srcId="{961C5B53-DEA7-4EFC-B03E-E34C42570BCE}" destId="{D14B83D2-B4B7-46CA-B237-809741BEBA70}" srcOrd="2" destOrd="0" parTransId="{D4D2F341-D138-4746-A675-57AC644DCD55}" sibTransId="{2E050553-0C05-4B4C-B4C9-43755C47F88B}"/>
    <dgm:cxn modelId="{D3F1A2EC-6ECB-4677-8E7B-A43B3391B2FE}" type="presOf" srcId="{E7032A09-73CF-44FB-9B27-1BEFD72E79FE}" destId="{416682AC-A19C-41A4-8AAF-34E7CF91C737}" srcOrd="0" destOrd="1" presId="urn:microsoft.com/office/officeart/2005/8/layout/hList2"/>
    <dgm:cxn modelId="{63479CF2-1A75-4935-8985-53F160D5EEF0}" srcId="{CED48FE8-9FDA-4CEF-B83E-E29192E000DF}" destId="{BCAFFBC8-AED0-4F2B-B69A-8982842F5EEA}" srcOrd="0" destOrd="0" parTransId="{0CC3F154-4BF5-4790-8AAA-2FD4C0E577D4}" sibTransId="{7352DE04-3B8F-4BA0-B20D-F5208AC22B6C}"/>
    <dgm:cxn modelId="{079768FB-C12F-40B4-9022-1946951CE9C7}" type="presOf" srcId="{AD877FB1-F0D5-45D8-9420-F04305720C74}" destId="{0F7C97DD-9E05-4861-AF20-3419AD860757}" srcOrd="0" destOrd="0" presId="urn:microsoft.com/office/officeart/2005/8/layout/hList2"/>
    <dgm:cxn modelId="{1B2ABEA5-D538-4F48-BDE3-ACE3574B525E}" type="presParOf" srcId="{18E69B6E-5F89-4797-A184-93788268375E}" destId="{10D99D56-1EBF-4D83-9F4A-5ABB9F25CB4B}" srcOrd="0" destOrd="0" presId="urn:microsoft.com/office/officeart/2005/8/layout/hList2"/>
    <dgm:cxn modelId="{EEC74092-F63C-4410-86EC-B33317B0FCBA}" type="presParOf" srcId="{10D99D56-1EBF-4D83-9F4A-5ABB9F25CB4B}" destId="{F49FFCD6-6D8C-48A7-9262-B777308E1CC8}" srcOrd="0" destOrd="0" presId="urn:microsoft.com/office/officeart/2005/8/layout/hList2"/>
    <dgm:cxn modelId="{83EF1441-6F03-4D3F-91C7-AA485C3BC066}" type="presParOf" srcId="{10D99D56-1EBF-4D83-9F4A-5ABB9F25CB4B}" destId="{D49695DD-F57C-4CBF-8298-CF16EF2DAF31}" srcOrd="1" destOrd="0" presId="urn:microsoft.com/office/officeart/2005/8/layout/hList2"/>
    <dgm:cxn modelId="{44752148-3115-413A-9234-6E0260C776A6}" type="presParOf" srcId="{10D99D56-1EBF-4D83-9F4A-5ABB9F25CB4B}" destId="{64091649-2640-419A-94C7-6D578AD4F17C}" srcOrd="2" destOrd="0" presId="urn:microsoft.com/office/officeart/2005/8/layout/hList2"/>
    <dgm:cxn modelId="{9477CED7-45F6-41F5-82D0-8522A87718FF}" type="presParOf" srcId="{18E69B6E-5F89-4797-A184-93788268375E}" destId="{25558E07-F1E9-4EA2-90E8-2DB00F99E257}" srcOrd="1" destOrd="0" presId="urn:microsoft.com/office/officeart/2005/8/layout/hList2"/>
    <dgm:cxn modelId="{3841542E-1CB6-4E32-A36A-6CCB9355B7C9}" type="presParOf" srcId="{18E69B6E-5F89-4797-A184-93788268375E}" destId="{8E15F5F6-7F4E-4CF1-8FE1-A110C1673699}" srcOrd="2" destOrd="0" presId="urn:microsoft.com/office/officeart/2005/8/layout/hList2"/>
    <dgm:cxn modelId="{D369F545-D37A-4F1F-874A-66FFBE34708F}" type="presParOf" srcId="{8E15F5F6-7F4E-4CF1-8FE1-A110C1673699}" destId="{5BEF1D42-59BE-4DE9-AD9D-15B34911F065}" srcOrd="0" destOrd="0" presId="urn:microsoft.com/office/officeart/2005/8/layout/hList2"/>
    <dgm:cxn modelId="{9B203FCE-A263-4C74-9AB6-6C4189B0E393}" type="presParOf" srcId="{8E15F5F6-7F4E-4CF1-8FE1-A110C1673699}" destId="{416682AC-A19C-41A4-8AAF-34E7CF91C737}" srcOrd="1" destOrd="0" presId="urn:microsoft.com/office/officeart/2005/8/layout/hList2"/>
    <dgm:cxn modelId="{FE26C487-D8EA-43C3-9555-A8C011C8CC30}" type="presParOf" srcId="{8E15F5F6-7F4E-4CF1-8FE1-A110C1673699}" destId="{1E0376CF-9BA4-4E8D-9E36-62380CCD6974}" srcOrd="2" destOrd="0" presId="urn:microsoft.com/office/officeart/2005/8/layout/hList2"/>
    <dgm:cxn modelId="{8DFF767E-DC65-4FA5-97EA-B5E2718DB6EB}" type="presParOf" srcId="{18E69B6E-5F89-4797-A184-93788268375E}" destId="{F640F2E5-B7B9-417E-912C-EE2C77CD0088}" srcOrd="3" destOrd="0" presId="urn:microsoft.com/office/officeart/2005/8/layout/hList2"/>
    <dgm:cxn modelId="{B5146FC0-0F72-48CC-964C-D1DC2782CB33}" type="presParOf" srcId="{18E69B6E-5F89-4797-A184-93788268375E}" destId="{714841DB-A368-409E-B43C-6B3B4E2FD6EE}" srcOrd="4" destOrd="0" presId="urn:microsoft.com/office/officeart/2005/8/layout/hList2"/>
    <dgm:cxn modelId="{18176A51-9EC4-4EE3-8B6B-8ADA6F60B9F4}" type="presParOf" srcId="{714841DB-A368-409E-B43C-6B3B4E2FD6EE}" destId="{E4E1AA7D-2226-4F3C-985B-AE470601B4A1}" srcOrd="0" destOrd="0" presId="urn:microsoft.com/office/officeart/2005/8/layout/hList2"/>
    <dgm:cxn modelId="{FC47C346-E523-4E2D-8A87-89282ECF4CE1}" type="presParOf" srcId="{714841DB-A368-409E-B43C-6B3B4E2FD6EE}" destId="{A63C778A-7335-41E0-95D4-B1F216F73173}" srcOrd="1" destOrd="0" presId="urn:microsoft.com/office/officeart/2005/8/layout/hList2"/>
    <dgm:cxn modelId="{578D376C-5BE6-4A63-B91A-7C57644138A6}" type="presParOf" srcId="{714841DB-A368-409E-B43C-6B3B4E2FD6EE}" destId="{421CBF6B-A864-4D2B-A521-D6752153AD15}" srcOrd="2" destOrd="0" presId="urn:microsoft.com/office/officeart/2005/8/layout/hList2"/>
    <dgm:cxn modelId="{1B3808FB-589E-4989-9690-8EC92F8D8F39}" type="presParOf" srcId="{18E69B6E-5F89-4797-A184-93788268375E}" destId="{781486C1-D455-4B90-BA65-39284695FE30}" srcOrd="5" destOrd="0" presId="urn:microsoft.com/office/officeart/2005/8/layout/hList2"/>
    <dgm:cxn modelId="{1C2F502C-02E8-41F5-82B1-0C29D49FD2B0}" type="presParOf" srcId="{18E69B6E-5F89-4797-A184-93788268375E}" destId="{E490B359-4FDC-4F24-A010-6FC6BCF96290}" srcOrd="6" destOrd="0" presId="urn:microsoft.com/office/officeart/2005/8/layout/hList2"/>
    <dgm:cxn modelId="{BFA369E5-B59C-49A0-9AD0-3ED8DB748009}" type="presParOf" srcId="{E490B359-4FDC-4F24-A010-6FC6BCF96290}" destId="{580CD6C0-1927-48CD-93D7-114D88E14588}" srcOrd="0" destOrd="0" presId="urn:microsoft.com/office/officeart/2005/8/layout/hList2"/>
    <dgm:cxn modelId="{1E379393-2E43-469B-93D9-90B24B4C82FD}" type="presParOf" srcId="{E490B359-4FDC-4F24-A010-6FC6BCF96290}" destId="{0F7C97DD-9E05-4861-AF20-3419AD860757}" srcOrd="1" destOrd="0" presId="urn:microsoft.com/office/officeart/2005/8/layout/hList2"/>
    <dgm:cxn modelId="{5D014ACB-6A28-48AD-8715-9FCE41A453D8}" type="presParOf" srcId="{E490B359-4FDC-4F24-A010-6FC6BCF96290}" destId="{EBF2DF1A-64D7-452C-A89D-03422950184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ACACA3-0A33-4199-B5A3-BB5BD05C6E4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FA371D09-5224-4090-85E0-0B644B9C035A}">
      <dgm:prSet phldrT="[Text]"/>
      <dgm:spPr/>
      <dgm:t>
        <a:bodyPr/>
        <a:lstStyle/>
        <a:p>
          <a:r>
            <a:rPr lang="en-GB" dirty="0"/>
            <a:t>Differing and Varying Needs</a:t>
          </a:r>
        </a:p>
      </dgm:t>
    </dgm:pt>
    <dgm:pt modelId="{70808E6A-A5D7-4712-8D75-7A366A4C0F27}" type="parTrans" cxnId="{7334E1E7-D8D9-4EC6-AC4A-BC9F599A26F3}">
      <dgm:prSet/>
      <dgm:spPr/>
      <dgm:t>
        <a:bodyPr/>
        <a:lstStyle/>
        <a:p>
          <a:endParaRPr lang="en-GB"/>
        </a:p>
      </dgm:t>
    </dgm:pt>
    <dgm:pt modelId="{88CEBB08-B7AD-442D-A91D-24DB74431899}" type="sibTrans" cxnId="{7334E1E7-D8D9-4EC6-AC4A-BC9F599A26F3}">
      <dgm:prSet/>
      <dgm:spPr/>
      <dgm:t>
        <a:bodyPr/>
        <a:lstStyle/>
        <a:p>
          <a:endParaRPr lang="en-GB"/>
        </a:p>
      </dgm:t>
    </dgm:pt>
    <dgm:pt modelId="{FB3396DB-35BF-4DAB-8D35-38705651CCCB}">
      <dgm:prSet phldrT="[Text]"/>
      <dgm:spPr/>
      <dgm:t>
        <a:bodyPr/>
        <a:lstStyle/>
        <a:p>
          <a:r>
            <a:rPr lang="en-GB" dirty="0"/>
            <a:t>Mixed attainment 9-1 classroom</a:t>
          </a:r>
        </a:p>
      </dgm:t>
    </dgm:pt>
    <dgm:pt modelId="{673A543E-ACB8-41C2-9D60-5C393E723D5C}" type="parTrans" cxnId="{3FF2D714-AA8A-4841-82A0-A4889D59D3A4}">
      <dgm:prSet/>
      <dgm:spPr/>
      <dgm:t>
        <a:bodyPr/>
        <a:lstStyle/>
        <a:p>
          <a:endParaRPr lang="en-GB"/>
        </a:p>
      </dgm:t>
    </dgm:pt>
    <dgm:pt modelId="{187211CE-39A5-4957-AE17-C2C9BBC3CF36}" type="sibTrans" cxnId="{3FF2D714-AA8A-4841-82A0-A4889D59D3A4}">
      <dgm:prSet/>
      <dgm:spPr/>
      <dgm:t>
        <a:bodyPr/>
        <a:lstStyle/>
        <a:p>
          <a:endParaRPr lang="en-GB"/>
        </a:p>
      </dgm:t>
    </dgm:pt>
    <dgm:pt modelId="{6A72FB77-6DAA-4CD0-8CC8-1B7319167CEF}">
      <dgm:prSet phldrT="[Text]"/>
      <dgm:spPr/>
      <dgm:t>
        <a:bodyPr/>
        <a:lstStyle/>
        <a:p>
          <a:r>
            <a:rPr lang="en-GB" dirty="0"/>
            <a:t>SEND</a:t>
          </a:r>
        </a:p>
        <a:p>
          <a:r>
            <a:rPr lang="en-GB" dirty="0"/>
            <a:t>(Special Educational Needs and Disabilities)</a:t>
          </a:r>
        </a:p>
      </dgm:t>
    </dgm:pt>
    <dgm:pt modelId="{43023411-6010-4FB2-8E39-8A7E5FA30D6C}" type="parTrans" cxnId="{638EEBB0-E325-41B3-9E57-120C2734E1A8}">
      <dgm:prSet/>
      <dgm:spPr/>
      <dgm:t>
        <a:bodyPr/>
        <a:lstStyle/>
        <a:p>
          <a:endParaRPr lang="en-GB"/>
        </a:p>
      </dgm:t>
    </dgm:pt>
    <dgm:pt modelId="{9552F313-0911-410B-8C92-16E64814B766}" type="sibTrans" cxnId="{638EEBB0-E325-41B3-9E57-120C2734E1A8}">
      <dgm:prSet/>
      <dgm:spPr/>
      <dgm:t>
        <a:bodyPr/>
        <a:lstStyle/>
        <a:p>
          <a:endParaRPr lang="en-GB"/>
        </a:p>
      </dgm:t>
    </dgm:pt>
    <dgm:pt modelId="{7E0BC600-42BC-4E3F-B4D9-AC38F684A76C}">
      <dgm:prSet phldrT="[Text]"/>
      <dgm:spPr/>
      <dgm:t>
        <a:bodyPr/>
        <a:lstStyle/>
        <a:p>
          <a:r>
            <a:rPr lang="en-GB" dirty="0"/>
            <a:t>Low levels of literacy</a:t>
          </a:r>
        </a:p>
      </dgm:t>
    </dgm:pt>
    <dgm:pt modelId="{B1E95B89-3997-4803-8DC1-D765DA724BA5}" type="parTrans" cxnId="{F68B25E9-2B76-40D2-8E8A-8E8811785A7E}">
      <dgm:prSet/>
      <dgm:spPr/>
      <dgm:t>
        <a:bodyPr/>
        <a:lstStyle/>
        <a:p>
          <a:endParaRPr lang="en-GB"/>
        </a:p>
      </dgm:t>
    </dgm:pt>
    <dgm:pt modelId="{A0AEC81B-23E6-4F83-B14C-2406B04D64B9}" type="sibTrans" cxnId="{F68B25E9-2B76-40D2-8E8A-8E8811785A7E}">
      <dgm:prSet/>
      <dgm:spPr/>
      <dgm:t>
        <a:bodyPr/>
        <a:lstStyle/>
        <a:p>
          <a:endParaRPr lang="en-GB"/>
        </a:p>
      </dgm:t>
    </dgm:pt>
    <dgm:pt modelId="{21D7DEAE-401E-49DD-B12E-04C834C027AE}">
      <dgm:prSet phldrT="[Text]"/>
      <dgm:spPr/>
      <dgm:t>
        <a:bodyPr/>
        <a:lstStyle/>
        <a:p>
          <a:r>
            <a:rPr lang="en-GB" dirty="0"/>
            <a:t>EAL</a:t>
          </a:r>
        </a:p>
        <a:p>
          <a:r>
            <a:rPr lang="en-GB" dirty="0"/>
            <a:t>(English as an Additional Language)</a:t>
          </a:r>
        </a:p>
      </dgm:t>
    </dgm:pt>
    <dgm:pt modelId="{5DD9C7D4-3CCB-43A2-A733-0EF6C45049CC}" type="parTrans" cxnId="{7E6902DB-DAF7-4340-AFEB-531B790660C4}">
      <dgm:prSet/>
      <dgm:spPr/>
      <dgm:t>
        <a:bodyPr/>
        <a:lstStyle/>
        <a:p>
          <a:endParaRPr lang="en-GB"/>
        </a:p>
      </dgm:t>
    </dgm:pt>
    <dgm:pt modelId="{5B85DC23-23F7-4F0D-81AC-3B7C8CE9A592}" type="sibTrans" cxnId="{7E6902DB-DAF7-4340-AFEB-531B790660C4}">
      <dgm:prSet/>
      <dgm:spPr/>
      <dgm:t>
        <a:bodyPr/>
        <a:lstStyle/>
        <a:p>
          <a:endParaRPr lang="en-GB"/>
        </a:p>
      </dgm:t>
    </dgm:pt>
    <dgm:pt modelId="{77280024-7006-4CA7-B3FC-854851ADB80D}" type="pres">
      <dgm:prSet presAssocID="{8AACACA3-0A33-4199-B5A3-BB5BD05C6E45}" presName="diagram" presStyleCnt="0">
        <dgm:presLayoutVars>
          <dgm:chMax val="1"/>
          <dgm:dir/>
          <dgm:animLvl val="ctr"/>
          <dgm:resizeHandles val="exact"/>
        </dgm:presLayoutVars>
      </dgm:prSet>
      <dgm:spPr/>
    </dgm:pt>
    <dgm:pt modelId="{BFDF10EA-E8A5-44BB-A3FB-DE979CF7B860}" type="pres">
      <dgm:prSet presAssocID="{8AACACA3-0A33-4199-B5A3-BB5BD05C6E45}" presName="matrix" presStyleCnt="0"/>
      <dgm:spPr/>
    </dgm:pt>
    <dgm:pt modelId="{1F932464-7022-4104-B93B-65247218190F}" type="pres">
      <dgm:prSet presAssocID="{8AACACA3-0A33-4199-B5A3-BB5BD05C6E45}" presName="tile1" presStyleLbl="node1" presStyleIdx="0" presStyleCnt="4" custLinFactNeighborX="-33250" custLinFactNeighborY="-12750"/>
      <dgm:spPr/>
    </dgm:pt>
    <dgm:pt modelId="{DC91FA16-20F8-44F4-B820-0DCA46DAFE52}" type="pres">
      <dgm:prSet presAssocID="{8AACACA3-0A33-4199-B5A3-BB5BD05C6E45}" presName="tile1text" presStyleLbl="node1" presStyleIdx="0" presStyleCnt="4">
        <dgm:presLayoutVars>
          <dgm:chMax val="0"/>
          <dgm:chPref val="0"/>
          <dgm:bulletEnabled val="1"/>
        </dgm:presLayoutVars>
      </dgm:prSet>
      <dgm:spPr/>
    </dgm:pt>
    <dgm:pt modelId="{0A92E0F1-2F0E-4794-97A9-D2A4D74F90B4}" type="pres">
      <dgm:prSet presAssocID="{8AACACA3-0A33-4199-B5A3-BB5BD05C6E45}" presName="tile2" presStyleLbl="node1" presStyleIdx="1" presStyleCnt="4" custLinFactNeighborX="0" custLinFactNeighborY="0"/>
      <dgm:spPr/>
    </dgm:pt>
    <dgm:pt modelId="{17D55B62-EF8E-4FCC-8324-10A07D02C8D7}" type="pres">
      <dgm:prSet presAssocID="{8AACACA3-0A33-4199-B5A3-BB5BD05C6E45}" presName="tile2text" presStyleLbl="node1" presStyleIdx="1" presStyleCnt="4">
        <dgm:presLayoutVars>
          <dgm:chMax val="0"/>
          <dgm:chPref val="0"/>
          <dgm:bulletEnabled val="1"/>
        </dgm:presLayoutVars>
      </dgm:prSet>
      <dgm:spPr/>
    </dgm:pt>
    <dgm:pt modelId="{C036543B-0768-4C17-AFB7-D57346DEAD5B}" type="pres">
      <dgm:prSet presAssocID="{8AACACA3-0A33-4199-B5A3-BB5BD05C6E45}" presName="tile3" presStyleLbl="node1" presStyleIdx="2" presStyleCnt="4"/>
      <dgm:spPr/>
    </dgm:pt>
    <dgm:pt modelId="{8B43C68B-0A38-445B-BB95-EDA98B28A935}" type="pres">
      <dgm:prSet presAssocID="{8AACACA3-0A33-4199-B5A3-BB5BD05C6E45}" presName="tile3text" presStyleLbl="node1" presStyleIdx="2" presStyleCnt="4">
        <dgm:presLayoutVars>
          <dgm:chMax val="0"/>
          <dgm:chPref val="0"/>
          <dgm:bulletEnabled val="1"/>
        </dgm:presLayoutVars>
      </dgm:prSet>
      <dgm:spPr/>
    </dgm:pt>
    <dgm:pt modelId="{A3EAEB07-7242-4E57-8087-7B12BE9F708E}" type="pres">
      <dgm:prSet presAssocID="{8AACACA3-0A33-4199-B5A3-BB5BD05C6E45}" presName="tile4" presStyleLbl="node1" presStyleIdx="3" presStyleCnt="4" custLinFactNeighborX="0"/>
      <dgm:spPr/>
    </dgm:pt>
    <dgm:pt modelId="{52D2F82C-21D7-4D1D-A351-F00EE4B90585}" type="pres">
      <dgm:prSet presAssocID="{8AACACA3-0A33-4199-B5A3-BB5BD05C6E45}" presName="tile4text" presStyleLbl="node1" presStyleIdx="3" presStyleCnt="4">
        <dgm:presLayoutVars>
          <dgm:chMax val="0"/>
          <dgm:chPref val="0"/>
          <dgm:bulletEnabled val="1"/>
        </dgm:presLayoutVars>
      </dgm:prSet>
      <dgm:spPr/>
    </dgm:pt>
    <dgm:pt modelId="{4BE51424-140C-4133-BCB9-42E5B67A3DC2}" type="pres">
      <dgm:prSet presAssocID="{8AACACA3-0A33-4199-B5A3-BB5BD05C6E45}" presName="centerTile" presStyleLbl="fgShp" presStyleIdx="0" presStyleCnt="1">
        <dgm:presLayoutVars>
          <dgm:chMax val="0"/>
          <dgm:chPref val="0"/>
        </dgm:presLayoutVars>
      </dgm:prSet>
      <dgm:spPr/>
    </dgm:pt>
  </dgm:ptLst>
  <dgm:cxnLst>
    <dgm:cxn modelId="{32CCAB04-BCCD-424D-A02A-30905FFCB106}" type="presOf" srcId="{6A72FB77-6DAA-4CD0-8CC8-1B7319167CEF}" destId="{17D55B62-EF8E-4FCC-8324-10A07D02C8D7}" srcOrd="1" destOrd="0" presId="urn:microsoft.com/office/officeart/2005/8/layout/matrix1"/>
    <dgm:cxn modelId="{3FF2D714-AA8A-4841-82A0-A4889D59D3A4}" srcId="{FA371D09-5224-4090-85E0-0B644B9C035A}" destId="{FB3396DB-35BF-4DAB-8D35-38705651CCCB}" srcOrd="0" destOrd="0" parTransId="{673A543E-ACB8-41C2-9D60-5C393E723D5C}" sibTransId="{187211CE-39A5-4957-AE17-C2C9BBC3CF36}"/>
    <dgm:cxn modelId="{25742978-AE51-4497-87DE-CC2FF429A34B}" type="presOf" srcId="{6A72FB77-6DAA-4CD0-8CC8-1B7319167CEF}" destId="{0A92E0F1-2F0E-4794-97A9-D2A4D74F90B4}" srcOrd="0" destOrd="0" presId="urn:microsoft.com/office/officeart/2005/8/layout/matrix1"/>
    <dgm:cxn modelId="{CD94DE59-7CD9-4ADD-9FA9-9A047B6305FA}" type="presOf" srcId="{7E0BC600-42BC-4E3F-B4D9-AC38F684A76C}" destId="{8B43C68B-0A38-445B-BB95-EDA98B28A935}" srcOrd="1" destOrd="0" presId="urn:microsoft.com/office/officeart/2005/8/layout/matrix1"/>
    <dgm:cxn modelId="{5A27327C-E943-4963-8099-1BEA996FA468}" type="presOf" srcId="{FB3396DB-35BF-4DAB-8D35-38705651CCCB}" destId="{DC91FA16-20F8-44F4-B820-0DCA46DAFE52}" srcOrd="1" destOrd="0" presId="urn:microsoft.com/office/officeart/2005/8/layout/matrix1"/>
    <dgm:cxn modelId="{3BAA6A7C-326B-4FF4-B9A9-992F813F6EDD}" type="presOf" srcId="{FA371D09-5224-4090-85E0-0B644B9C035A}" destId="{4BE51424-140C-4133-BCB9-42E5B67A3DC2}" srcOrd="0" destOrd="0" presId="urn:microsoft.com/office/officeart/2005/8/layout/matrix1"/>
    <dgm:cxn modelId="{E3195C95-6B33-4C60-88E8-9A7DBF3957A9}" type="presOf" srcId="{8AACACA3-0A33-4199-B5A3-BB5BD05C6E45}" destId="{77280024-7006-4CA7-B3FC-854851ADB80D}" srcOrd="0" destOrd="0" presId="urn:microsoft.com/office/officeart/2005/8/layout/matrix1"/>
    <dgm:cxn modelId="{9F7AF9AA-1A89-4DF9-A82D-A397E63A2B90}" type="presOf" srcId="{7E0BC600-42BC-4E3F-B4D9-AC38F684A76C}" destId="{C036543B-0768-4C17-AFB7-D57346DEAD5B}" srcOrd="0" destOrd="0" presId="urn:microsoft.com/office/officeart/2005/8/layout/matrix1"/>
    <dgm:cxn modelId="{66B213AC-47F1-44B9-889D-BA8578E24AE6}" type="presOf" srcId="{21D7DEAE-401E-49DD-B12E-04C834C027AE}" destId="{A3EAEB07-7242-4E57-8087-7B12BE9F708E}" srcOrd="0" destOrd="0" presId="urn:microsoft.com/office/officeart/2005/8/layout/matrix1"/>
    <dgm:cxn modelId="{638EEBB0-E325-41B3-9E57-120C2734E1A8}" srcId="{FA371D09-5224-4090-85E0-0B644B9C035A}" destId="{6A72FB77-6DAA-4CD0-8CC8-1B7319167CEF}" srcOrd="1" destOrd="0" parTransId="{43023411-6010-4FB2-8E39-8A7E5FA30D6C}" sibTransId="{9552F313-0911-410B-8C92-16E64814B766}"/>
    <dgm:cxn modelId="{88061FCA-3978-4D30-9899-1166163F9B9C}" type="presOf" srcId="{FB3396DB-35BF-4DAB-8D35-38705651CCCB}" destId="{1F932464-7022-4104-B93B-65247218190F}" srcOrd="0" destOrd="0" presId="urn:microsoft.com/office/officeart/2005/8/layout/matrix1"/>
    <dgm:cxn modelId="{7E6902DB-DAF7-4340-AFEB-531B790660C4}" srcId="{FA371D09-5224-4090-85E0-0B644B9C035A}" destId="{21D7DEAE-401E-49DD-B12E-04C834C027AE}" srcOrd="3" destOrd="0" parTransId="{5DD9C7D4-3CCB-43A2-A733-0EF6C45049CC}" sibTransId="{5B85DC23-23F7-4F0D-81AC-3B7C8CE9A592}"/>
    <dgm:cxn modelId="{FADD8BE2-5B0F-42F0-BB2D-3934288F3056}" type="presOf" srcId="{21D7DEAE-401E-49DD-B12E-04C834C027AE}" destId="{52D2F82C-21D7-4D1D-A351-F00EE4B90585}" srcOrd="1" destOrd="0" presId="urn:microsoft.com/office/officeart/2005/8/layout/matrix1"/>
    <dgm:cxn modelId="{7334E1E7-D8D9-4EC6-AC4A-BC9F599A26F3}" srcId="{8AACACA3-0A33-4199-B5A3-BB5BD05C6E45}" destId="{FA371D09-5224-4090-85E0-0B644B9C035A}" srcOrd="0" destOrd="0" parTransId="{70808E6A-A5D7-4712-8D75-7A366A4C0F27}" sibTransId="{88CEBB08-B7AD-442D-A91D-24DB74431899}"/>
    <dgm:cxn modelId="{F68B25E9-2B76-40D2-8E8A-8E8811785A7E}" srcId="{FA371D09-5224-4090-85E0-0B644B9C035A}" destId="{7E0BC600-42BC-4E3F-B4D9-AC38F684A76C}" srcOrd="2" destOrd="0" parTransId="{B1E95B89-3997-4803-8DC1-D765DA724BA5}" sibTransId="{A0AEC81B-23E6-4F83-B14C-2406B04D64B9}"/>
    <dgm:cxn modelId="{F23E9530-2486-4F55-AAD4-010221657064}" type="presParOf" srcId="{77280024-7006-4CA7-B3FC-854851ADB80D}" destId="{BFDF10EA-E8A5-44BB-A3FB-DE979CF7B860}" srcOrd="0" destOrd="0" presId="urn:microsoft.com/office/officeart/2005/8/layout/matrix1"/>
    <dgm:cxn modelId="{73635149-0A18-46C6-B882-FDA89804782F}" type="presParOf" srcId="{BFDF10EA-E8A5-44BB-A3FB-DE979CF7B860}" destId="{1F932464-7022-4104-B93B-65247218190F}" srcOrd="0" destOrd="0" presId="urn:microsoft.com/office/officeart/2005/8/layout/matrix1"/>
    <dgm:cxn modelId="{202FCCE0-87C7-49AD-B5BF-F429DD56D8BA}" type="presParOf" srcId="{BFDF10EA-E8A5-44BB-A3FB-DE979CF7B860}" destId="{DC91FA16-20F8-44F4-B820-0DCA46DAFE52}" srcOrd="1" destOrd="0" presId="urn:microsoft.com/office/officeart/2005/8/layout/matrix1"/>
    <dgm:cxn modelId="{41309B9F-3342-4E0C-8479-67A387B9CACB}" type="presParOf" srcId="{BFDF10EA-E8A5-44BB-A3FB-DE979CF7B860}" destId="{0A92E0F1-2F0E-4794-97A9-D2A4D74F90B4}" srcOrd="2" destOrd="0" presId="urn:microsoft.com/office/officeart/2005/8/layout/matrix1"/>
    <dgm:cxn modelId="{1592D7D3-1B7D-4BF4-9300-737C07802001}" type="presParOf" srcId="{BFDF10EA-E8A5-44BB-A3FB-DE979CF7B860}" destId="{17D55B62-EF8E-4FCC-8324-10A07D02C8D7}" srcOrd="3" destOrd="0" presId="urn:microsoft.com/office/officeart/2005/8/layout/matrix1"/>
    <dgm:cxn modelId="{D0874BC1-BB15-44FA-88A9-72092D9462BC}" type="presParOf" srcId="{BFDF10EA-E8A5-44BB-A3FB-DE979CF7B860}" destId="{C036543B-0768-4C17-AFB7-D57346DEAD5B}" srcOrd="4" destOrd="0" presId="urn:microsoft.com/office/officeart/2005/8/layout/matrix1"/>
    <dgm:cxn modelId="{6FE3A8B5-2F42-4F69-8AF6-85042DC2E86F}" type="presParOf" srcId="{BFDF10EA-E8A5-44BB-A3FB-DE979CF7B860}" destId="{8B43C68B-0A38-445B-BB95-EDA98B28A935}" srcOrd="5" destOrd="0" presId="urn:microsoft.com/office/officeart/2005/8/layout/matrix1"/>
    <dgm:cxn modelId="{70B6F6D2-8E1C-4906-92B3-D988A61305EB}" type="presParOf" srcId="{BFDF10EA-E8A5-44BB-A3FB-DE979CF7B860}" destId="{A3EAEB07-7242-4E57-8087-7B12BE9F708E}" srcOrd="6" destOrd="0" presId="urn:microsoft.com/office/officeart/2005/8/layout/matrix1"/>
    <dgm:cxn modelId="{B1F07F37-9FB6-4DF1-A35B-8779C51C243A}" type="presParOf" srcId="{BFDF10EA-E8A5-44BB-A3FB-DE979CF7B860}" destId="{52D2F82C-21D7-4D1D-A351-F00EE4B90585}" srcOrd="7" destOrd="0" presId="urn:microsoft.com/office/officeart/2005/8/layout/matrix1"/>
    <dgm:cxn modelId="{B1F566C7-53BE-4555-AFA1-0F33B443518F}" type="presParOf" srcId="{77280024-7006-4CA7-B3FC-854851ADB80D}" destId="{4BE51424-140C-4133-BCB9-42E5B67A3D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1325456" y="-1325456"/>
          <a:ext cx="3160606" cy="581152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Mixed attainment 9-1 classroom</a:t>
          </a:r>
        </a:p>
      </dsp:txBody>
      <dsp:txXfrm rot="5400000">
        <a:off x="0" y="0"/>
        <a:ext cx="5811520" cy="2370455"/>
      </dsp:txXfrm>
    </dsp:sp>
    <dsp:sp modelId="{0A92E0F1-2F0E-4794-97A9-D2A4D74F90B4}">
      <dsp:nvSpPr>
        <dsp:cNvPr id="0" name=""/>
        <dsp:cNvSpPr/>
      </dsp:nvSpPr>
      <dsp:spPr>
        <a:xfrm>
          <a:off x="5811520" y="0"/>
          <a:ext cx="5811520" cy="3160606"/>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SEND</a:t>
          </a:r>
        </a:p>
        <a:p>
          <a:pPr marL="0" lvl="0" indent="0" algn="ctr" defTabSz="1689100">
            <a:lnSpc>
              <a:spcPct val="90000"/>
            </a:lnSpc>
            <a:spcBef>
              <a:spcPct val="0"/>
            </a:spcBef>
            <a:spcAft>
              <a:spcPct val="35000"/>
            </a:spcAft>
            <a:buNone/>
          </a:pPr>
          <a:r>
            <a:rPr lang="en-GB" sz="3800" kern="1200" dirty="0"/>
            <a:t>(Special Educational Needs and Disabilities)</a:t>
          </a:r>
        </a:p>
      </dsp:txBody>
      <dsp:txXfrm>
        <a:off x="5811520" y="0"/>
        <a:ext cx="5811520" cy="2370455"/>
      </dsp:txXfrm>
    </dsp:sp>
    <dsp:sp modelId="{C036543B-0768-4C17-AFB7-D57346DEAD5B}">
      <dsp:nvSpPr>
        <dsp:cNvPr id="0" name=""/>
        <dsp:cNvSpPr/>
      </dsp:nvSpPr>
      <dsp:spPr>
        <a:xfrm rot="10800000">
          <a:off x="0" y="3160606"/>
          <a:ext cx="5811520" cy="3160606"/>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Low levels of literacy</a:t>
          </a:r>
        </a:p>
      </dsp:txBody>
      <dsp:txXfrm rot="10800000">
        <a:off x="0" y="3950758"/>
        <a:ext cx="5811520" cy="2370455"/>
      </dsp:txXfrm>
    </dsp:sp>
    <dsp:sp modelId="{A3EAEB07-7242-4E57-8087-7B12BE9F708E}">
      <dsp:nvSpPr>
        <dsp:cNvPr id="0" name=""/>
        <dsp:cNvSpPr/>
      </dsp:nvSpPr>
      <dsp:spPr>
        <a:xfrm rot="5400000">
          <a:off x="7136976" y="1835150"/>
          <a:ext cx="3160606" cy="581152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EAL</a:t>
          </a:r>
        </a:p>
        <a:p>
          <a:pPr marL="0" lvl="0" indent="0" algn="ctr" defTabSz="1689100">
            <a:lnSpc>
              <a:spcPct val="90000"/>
            </a:lnSpc>
            <a:spcBef>
              <a:spcPct val="0"/>
            </a:spcBef>
            <a:spcAft>
              <a:spcPct val="35000"/>
            </a:spcAft>
            <a:buNone/>
          </a:pPr>
          <a:r>
            <a:rPr lang="en-GB" sz="3800" kern="1200" dirty="0"/>
            <a:t>(English as an Additional Language)</a:t>
          </a:r>
        </a:p>
      </dsp:txBody>
      <dsp:txXfrm rot="-5400000">
        <a:off x="5811520" y="3950758"/>
        <a:ext cx="5811520" cy="2370455"/>
      </dsp:txXfrm>
    </dsp:sp>
    <dsp:sp modelId="{4BE51424-140C-4133-BCB9-42E5B67A3DC2}">
      <dsp:nvSpPr>
        <dsp:cNvPr id="0" name=""/>
        <dsp:cNvSpPr/>
      </dsp:nvSpPr>
      <dsp:spPr>
        <a:xfrm>
          <a:off x="4068063" y="2370455"/>
          <a:ext cx="3486912" cy="1580303"/>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Differing and Varying Needs</a:t>
          </a:r>
        </a:p>
      </dsp:txBody>
      <dsp:txXfrm>
        <a:off x="4145207" y="2447599"/>
        <a:ext cx="3332624" cy="1426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F8E94-F8B7-4D86-BDF5-B7B886A179A5}">
      <dsp:nvSpPr>
        <dsp:cNvPr id="0" name=""/>
        <dsp:cNvSpPr/>
      </dsp:nvSpPr>
      <dsp:spPr>
        <a:xfrm>
          <a:off x="0" y="5091725"/>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5DF67-4BD9-462A-AF50-43DD00B9C54B}">
      <dsp:nvSpPr>
        <dsp:cNvPr id="0" name=""/>
        <dsp:cNvSpPr/>
      </dsp:nvSpPr>
      <dsp:spPr>
        <a:xfrm>
          <a:off x="0" y="4451832"/>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B37081-B6D4-4087-B115-461876A39640}">
      <dsp:nvSpPr>
        <dsp:cNvPr id="0" name=""/>
        <dsp:cNvSpPr/>
      </dsp:nvSpPr>
      <dsp:spPr>
        <a:xfrm>
          <a:off x="0" y="3811939"/>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366945-0D26-4E75-A6EF-06CAE11AE61A}">
      <dsp:nvSpPr>
        <dsp:cNvPr id="0" name=""/>
        <dsp:cNvSpPr/>
      </dsp:nvSpPr>
      <dsp:spPr>
        <a:xfrm>
          <a:off x="0" y="3172046"/>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A425C7-3A61-4ECE-A183-B2B584DE04F3}">
      <dsp:nvSpPr>
        <dsp:cNvPr id="0" name=""/>
        <dsp:cNvSpPr/>
      </dsp:nvSpPr>
      <dsp:spPr>
        <a:xfrm>
          <a:off x="0" y="2532153"/>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FB4A9-6C27-4FB7-93DB-D63E0D77440E}">
      <dsp:nvSpPr>
        <dsp:cNvPr id="0" name=""/>
        <dsp:cNvSpPr/>
      </dsp:nvSpPr>
      <dsp:spPr>
        <a:xfrm>
          <a:off x="0" y="1892260"/>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195121-5B8D-4DA3-83EE-8F1B63173160}">
      <dsp:nvSpPr>
        <dsp:cNvPr id="0" name=""/>
        <dsp:cNvSpPr/>
      </dsp:nvSpPr>
      <dsp:spPr>
        <a:xfrm>
          <a:off x="0" y="1252367"/>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8FDBC3-1C0D-431B-A8EE-B30787700C1B}">
      <dsp:nvSpPr>
        <dsp:cNvPr id="0" name=""/>
        <dsp:cNvSpPr/>
      </dsp:nvSpPr>
      <dsp:spPr>
        <a:xfrm>
          <a:off x="0" y="612474"/>
          <a:ext cx="1176528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E173F9-1FAC-47A7-8788-5EEE99C5E4B5}">
      <dsp:nvSpPr>
        <dsp:cNvPr id="0" name=""/>
        <dsp:cNvSpPr/>
      </dsp:nvSpPr>
      <dsp:spPr>
        <a:xfrm>
          <a:off x="3058973" y="3053"/>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dirty="0"/>
            <a:t>all given same resources &amp; activity but will work at own level and achieve different levels of outcome. Focussed on final product not learning process.</a:t>
          </a:r>
        </a:p>
      </dsp:txBody>
      <dsp:txXfrm>
        <a:off x="3058973" y="3053"/>
        <a:ext cx="8706308" cy="609421"/>
      </dsp:txXfrm>
    </dsp:sp>
    <dsp:sp modelId="{488E6754-5495-4A1E-A2B5-044DDCEF6166}">
      <dsp:nvSpPr>
        <dsp:cNvPr id="0" name=""/>
        <dsp:cNvSpPr/>
      </dsp:nvSpPr>
      <dsp:spPr>
        <a:xfrm>
          <a:off x="0" y="3053"/>
          <a:ext cx="3058973" cy="60942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a:t>
          </a:r>
          <a:r>
            <a:rPr lang="en-GB" sz="2000" b="1" kern="1200" dirty="0"/>
            <a:t>Outcome</a:t>
          </a:r>
          <a:endParaRPr lang="en-GB" sz="2000" kern="1200" dirty="0"/>
        </a:p>
      </dsp:txBody>
      <dsp:txXfrm>
        <a:off x="29755" y="32808"/>
        <a:ext cx="2999463" cy="579666"/>
      </dsp:txXfrm>
    </dsp:sp>
    <dsp:sp modelId="{8D492BD8-185D-4255-9C9C-3C303EF4918D}">
      <dsp:nvSpPr>
        <dsp:cNvPr id="0" name=""/>
        <dsp:cNvSpPr/>
      </dsp:nvSpPr>
      <dsp:spPr>
        <a:xfrm>
          <a:off x="3058973" y="642946"/>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dirty="0"/>
            <a:t>sets same task but pupils respond in different ways. Choice or teacher allocation of task.</a:t>
          </a:r>
        </a:p>
      </dsp:txBody>
      <dsp:txXfrm>
        <a:off x="3058973" y="642946"/>
        <a:ext cx="8706308" cy="609421"/>
      </dsp:txXfrm>
    </dsp:sp>
    <dsp:sp modelId="{6FE79359-CF9F-4B72-99DB-6D719970A097}">
      <dsp:nvSpPr>
        <dsp:cNvPr id="0" name=""/>
        <dsp:cNvSpPr/>
      </dsp:nvSpPr>
      <dsp:spPr>
        <a:xfrm>
          <a:off x="0" y="642946"/>
          <a:ext cx="3058973" cy="609421"/>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P</a:t>
          </a:r>
          <a:r>
            <a:rPr lang="en-GB" sz="2000" b="1" kern="1200" dirty="0"/>
            <a:t>roduct</a:t>
          </a:r>
          <a:endParaRPr lang="en-GB" sz="2000" kern="1200" dirty="0"/>
        </a:p>
      </dsp:txBody>
      <dsp:txXfrm>
        <a:off x="29755" y="672701"/>
        <a:ext cx="2999463" cy="579666"/>
      </dsp:txXfrm>
    </dsp:sp>
    <dsp:sp modelId="{FA785A3F-9275-43EA-94E5-05158E4960DC}">
      <dsp:nvSpPr>
        <dsp:cNvPr id="0" name=""/>
        <dsp:cNvSpPr/>
      </dsp:nvSpPr>
      <dsp:spPr>
        <a:xfrm>
          <a:off x="3058973" y="1282839"/>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dirty="0"/>
            <a:t>teacher provides different resources to help students achieve the same task.</a:t>
          </a:r>
        </a:p>
      </dsp:txBody>
      <dsp:txXfrm>
        <a:off x="3058973" y="1282839"/>
        <a:ext cx="8706308" cy="609421"/>
      </dsp:txXfrm>
    </dsp:sp>
    <dsp:sp modelId="{212646A0-334E-43B3-9871-A051822F9197}">
      <dsp:nvSpPr>
        <dsp:cNvPr id="0" name=""/>
        <dsp:cNvSpPr/>
      </dsp:nvSpPr>
      <dsp:spPr>
        <a:xfrm>
          <a:off x="0" y="1282839"/>
          <a:ext cx="3058973" cy="609421"/>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a:t>
          </a:r>
          <a:r>
            <a:rPr lang="en-GB" sz="2000" b="1" kern="1200" dirty="0"/>
            <a:t>Input</a:t>
          </a:r>
          <a:endParaRPr lang="en-GB" sz="2000" kern="1200" dirty="0"/>
        </a:p>
      </dsp:txBody>
      <dsp:txXfrm>
        <a:off x="29755" y="1312594"/>
        <a:ext cx="2999463" cy="579666"/>
      </dsp:txXfrm>
    </dsp:sp>
    <dsp:sp modelId="{EB7C06E1-7982-4222-B189-B2D87999EE7E}">
      <dsp:nvSpPr>
        <dsp:cNvPr id="0" name=""/>
        <dsp:cNvSpPr/>
      </dsp:nvSpPr>
      <dsp:spPr>
        <a:xfrm>
          <a:off x="3058973" y="1922732"/>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a:t>teacher adapts question type to needs of student.</a:t>
          </a:r>
          <a:endParaRPr lang="en-GB" sz="1900" kern="1200" dirty="0"/>
        </a:p>
      </dsp:txBody>
      <dsp:txXfrm>
        <a:off x="3058973" y="1922732"/>
        <a:ext cx="8706308" cy="609421"/>
      </dsp:txXfrm>
    </dsp:sp>
    <dsp:sp modelId="{3DC23C3A-5ADB-4002-A59A-E94F963394F9}">
      <dsp:nvSpPr>
        <dsp:cNvPr id="0" name=""/>
        <dsp:cNvSpPr/>
      </dsp:nvSpPr>
      <dsp:spPr>
        <a:xfrm>
          <a:off x="0" y="1922732"/>
          <a:ext cx="3058973" cy="609421"/>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a:t>
          </a:r>
          <a:r>
            <a:rPr lang="en-GB" sz="2000" b="1" kern="1200" dirty="0"/>
            <a:t> Questioning</a:t>
          </a:r>
          <a:r>
            <a:rPr lang="en-GB" sz="2000" kern="1200" dirty="0"/>
            <a:t> </a:t>
          </a:r>
        </a:p>
      </dsp:txBody>
      <dsp:txXfrm>
        <a:off x="29755" y="1952487"/>
        <a:ext cx="2999463" cy="579666"/>
      </dsp:txXfrm>
    </dsp:sp>
    <dsp:sp modelId="{B1C4E37B-67B9-4594-8096-4C1BA17501BA}">
      <dsp:nvSpPr>
        <dsp:cNvPr id="0" name=""/>
        <dsp:cNvSpPr/>
      </dsp:nvSpPr>
      <dsp:spPr>
        <a:xfrm>
          <a:off x="3058973" y="2562625"/>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dirty="0"/>
            <a:t>in class teacher realises pupils need different approach and modifies task/approach during lesson. </a:t>
          </a:r>
        </a:p>
      </dsp:txBody>
      <dsp:txXfrm>
        <a:off x="3058973" y="2562625"/>
        <a:ext cx="8706308" cy="609421"/>
      </dsp:txXfrm>
    </dsp:sp>
    <dsp:sp modelId="{57770115-3BA4-4F15-9C11-305C227CBF1C}">
      <dsp:nvSpPr>
        <dsp:cNvPr id="0" name=""/>
        <dsp:cNvSpPr/>
      </dsp:nvSpPr>
      <dsp:spPr>
        <a:xfrm>
          <a:off x="0" y="2562625"/>
          <a:ext cx="3058973" cy="609421"/>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a:t>
          </a:r>
          <a:r>
            <a:rPr lang="en-GB" sz="2000" b="1" kern="1200" dirty="0"/>
            <a:t>Intervention</a:t>
          </a:r>
          <a:endParaRPr lang="en-GB" sz="2000" kern="1200" dirty="0"/>
        </a:p>
      </dsp:txBody>
      <dsp:txXfrm>
        <a:off x="29755" y="2592380"/>
        <a:ext cx="2999463" cy="579666"/>
      </dsp:txXfrm>
    </dsp:sp>
    <dsp:sp modelId="{D039FA37-0E30-4C3A-851A-548921ECFDD2}">
      <dsp:nvSpPr>
        <dsp:cNvPr id="0" name=""/>
        <dsp:cNvSpPr/>
      </dsp:nvSpPr>
      <dsp:spPr>
        <a:xfrm>
          <a:off x="3058973" y="3202518"/>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a:t>ask straightforward questions to lower attaining pupils and build in responses by asking more challenging questions to higher attaining pupils. Momentum task on worksheet.</a:t>
          </a:r>
          <a:endParaRPr lang="en-GB" sz="1900" kern="1200" dirty="0"/>
        </a:p>
      </dsp:txBody>
      <dsp:txXfrm>
        <a:off x="3058973" y="3202518"/>
        <a:ext cx="8706308" cy="609421"/>
      </dsp:txXfrm>
    </dsp:sp>
    <dsp:sp modelId="{89E9D24F-382D-4D40-A959-C6A8D90FA9D3}">
      <dsp:nvSpPr>
        <dsp:cNvPr id="0" name=""/>
        <dsp:cNvSpPr/>
      </dsp:nvSpPr>
      <dsp:spPr>
        <a:xfrm>
          <a:off x="0" y="3202518"/>
          <a:ext cx="3058973" cy="60942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a:t>
          </a:r>
          <a:r>
            <a:rPr lang="en-GB" sz="2000" b="1" kern="1200" dirty="0"/>
            <a:t>Progressive Questioning</a:t>
          </a:r>
          <a:endParaRPr lang="en-GB" sz="2000" kern="1200" dirty="0"/>
        </a:p>
      </dsp:txBody>
      <dsp:txXfrm>
        <a:off x="29755" y="3232273"/>
        <a:ext cx="2999463" cy="579666"/>
      </dsp:txXfrm>
    </dsp:sp>
    <dsp:sp modelId="{06F74F37-905F-4B0D-AB65-F70757224534}">
      <dsp:nvSpPr>
        <dsp:cNvPr id="0" name=""/>
        <dsp:cNvSpPr/>
      </dsp:nvSpPr>
      <dsp:spPr>
        <a:xfrm>
          <a:off x="3058973" y="3842411"/>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dirty="0"/>
            <a:t>group pupils according to prior attainment.</a:t>
          </a:r>
        </a:p>
      </dsp:txBody>
      <dsp:txXfrm>
        <a:off x="3058973" y="3842411"/>
        <a:ext cx="8706308" cy="609421"/>
      </dsp:txXfrm>
    </dsp:sp>
    <dsp:sp modelId="{2287F669-DE45-4544-BF8D-23506D3628A9}">
      <dsp:nvSpPr>
        <dsp:cNvPr id="0" name=""/>
        <dsp:cNvSpPr/>
      </dsp:nvSpPr>
      <dsp:spPr>
        <a:xfrm>
          <a:off x="0" y="3842411"/>
          <a:ext cx="3058973" cy="609421"/>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a:t>
          </a:r>
          <a:r>
            <a:rPr lang="en-GB" sz="2000" b="1" kern="1200" dirty="0"/>
            <a:t>Grouping</a:t>
          </a:r>
          <a:endParaRPr lang="en-GB" sz="2000" kern="1200" dirty="0"/>
        </a:p>
      </dsp:txBody>
      <dsp:txXfrm>
        <a:off x="29755" y="3872166"/>
        <a:ext cx="2999463" cy="579666"/>
      </dsp:txXfrm>
    </dsp:sp>
    <dsp:sp modelId="{9DEEDCD7-8EB2-4242-9E7B-E17471C23E1D}">
      <dsp:nvSpPr>
        <dsp:cNvPr id="0" name=""/>
        <dsp:cNvSpPr/>
      </dsp:nvSpPr>
      <dsp:spPr>
        <a:xfrm>
          <a:off x="3058973" y="4482304"/>
          <a:ext cx="8706308" cy="609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0" lvl="0" indent="0" algn="l" defTabSz="844550">
            <a:lnSpc>
              <a:spcPct val="90000"/>
            </a:lnSpc>
            <a:spcBef>
              <a:spcPct val="0"/>
            </a:spcBef>
            <a:spcAft>
              <a:spcPct val="35000"/>
            </a:spcAft>
            <a:buNone/>
          </a:pPr>
          <a:r>
            <a:rPr lang="en-GB" sz="1900" kern="1200"/>
            <a:t>pupils given different tasks to complete.</a:t>
          </a:r>
          <a:endParaRPr lang="en-GB" sz="1900" kern="1200" dirty="0"/>
        </a:p>
      </dsp:txBody>
      <dsp:txXfrm>
        <a:off x="3058973" y="4482304"/>
        <a:ext cx="8706308" cy="609421"/>
      </dsp:txXfrm>
    </dsp:sp>
    <dsp:sp modelId="{D567FAE7-B617-40D0-BD72-7CC6B6778595}">
      <dsp:nvSpPr>
        <dsp:cNvPr id="0" name=""/>
        <dsp:cNvSpPr/>
      </dsp:nvSpPr>
      <dsp:spPr>
        <a:xfrm>
          <a:off x="0" y="4482304"/>
          <a:ext cx="3058973" cy="609421"/>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By </a:t>
          </a:r>
          <a:r>
            <a:rPr lang="en-GB" sz="2000" b="1" kern="1200" dirty="0"/>
            <a:t>Task</a:t>
          </a:r>
          <a:r>
            <a:rPr lang="en-GB" sz="2000" kern="1200" dirty="0"/>
            <a:t> </a:t>
          </a:r>
        </a:p>
      </dsp:txBody>
      <dsp:txXfrm>
        <a:off x="29755" y="4512059"/>
        <a:ext cx="2999463" cy="579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91649-2640-419A-94C7-6D578AD4F17C}">
      <dsp:nvSpPr>
        <dsp:cNvPr id="0" name=""/>
        <dsp:cNvSpPr/>
      </dsp:nvSpPr>
      <dsp:spPr>
        <a:xfrm rot="16200000">
          <a:off x="-1829670" y="2777123"/>
          <a:ext cx="4226560" cy="4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3668" bIns="0" numCol="1" spcCol="1270" anchor="t" anchorCtr="0">
          <a:noAutofit/>
        </a:bodyPr>
        <a:lstStyle/>
        <a:p>
          <a:pPr marL="0" lvl="0" indent="0" algn="r" defTabSz="1333500">
            <a:lnSpc>
              <a:spcPct val="90000"/>
            </a:lnSpc>
            <a:spcBef>
              <a:spcPct val="0"/>
            </a:spcBef>
            <a:spcAft>
              <a:spcPct val="35000"/>
            </a:spcAft>
            <a:buNone/>
          </a:pPr>
          <a:r>
            <a:rPr lang="en-GB" sz="3000" b="1" kern="1200" dirty="0"/>
            <a:t>Scaffolds</a:t>
          </a:r>
        </a:p>
      </dsp:txBody>
      <dsp:txXfrm>
        <a:off x="-1829670" y="2777123"/>
        <a:ext cx="4226560" cy="423686"/>
      </dsp:txXfrm>
    </dsp:sp>
    <dsp:sp modelId="{D49695DD-F57C-4CBF-8298-CF16EF2DAF31}">
      <dsp:nvSpPr>
        <dsp:cNvPr id="0" name=""/>
        <dsp:cNvSpPr/>
      </dsp:nvSpPr>
      <dsp:spPr>
        <a:xfrm>
          <a:off x="495453" y="875686"/>
          <a:ext cx="2110409" cy="42265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373668" rIns="170688" bIns="17068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Offering additional temporary support to make a complex task accessible or more challenging.</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providing a word bank during essay writing</a:t>
          </a:r>
        </a:p>
      </dsp:txBody>
      <dsp:txXfrm>
        <a:off x="495453" y="875686"/>
        <a:ext cx="2110409" cy="4226560"/>
      </dsp:txXfrm>
    </dsp:sp>
    <dsp:sp modelId="{F49FFCD6-6D8C-48A7-9262-B777308E1CC8}">
      <dsp:nvSpPr>
        <dsp:cNvPr id="0" name=""/>
        <dsp:cNvSpPr/>
      </dsp:nvSpPr>
      <dsp:spPr>
        <a:xfrm>
          <a:off x="71766" y="316420"/>
          <a:ext cx="847373" cy="8473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0376CF-9BA4-4E8D-9E36-62380CCD6974}">
      <dsp:nvSpPr>
        <dsp:cNvPr id="0" name=""/>
        <dsp:cNvSpPr/>
      </dsp:nvSpPr>
      <dsp:spPr>
        <a:xfrm rot="16200000">
          <a:off x="1259718" y="2777123"/>
          <a:ext cx="4226560" cy="4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3668" bIns="0" numCol="1" spcCol="1270" anchor="t" anchorCtr="0">
          <a:noAutofit/>
        </a:bodyPr>
        <a:lstStyle/>
        <a:p>
          <a:pPr marL="0" lvl="0" indent="0" algn="r" defTabSz="1333500">
            <a:lnSpc>
              <a:spcPct val="90000"/>
            </a:lnSpc>
            <a:spcBef>
              <a:spcPct val="0"/>
            </a:spcBef>
            <a:spcAft>
              <a:spcPct val="35000"/>
            </a:spcAft>
            <a:buNone/>
          </a:pPr>
          <a:r>
            <a:rPr lang="en-GB" sz="3000" b="1" kern="1200" dirty="0"/>
            <a:t>Scale</a:t>
          </a:r>
        </a:p>
      </dsp:txBody>
      <dsp:txXfrm>
        <a:off x="1259718" y="2777123"/>
        <a:ext cx="4226560" cy="423686"/>
      </dsp:txXfrm>
    </dsp:sp>
    <dsp:sp modelId="{416682AC-A19C-41A4-8AAF-34E7CF91C737}">
      <dsp:nvSpPr>
        <dsp:cNvPr id="0" name=""/>
        <dsp:cNvSpPr/>
      </dsp:nvSpPr>
      <dsp:spPr>
        <a:xfrm>
          <a:off x="3584842" y="875686"/>
          <a:ext cx="2110409" cy="4226560"/>
        </a:xfrm>
        <a:prstGeom prst="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373668" rIns="170688" bIns="17068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Making adaptations to the scale of a given task to adjust the degree of challenge</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increasing or decreasing a writing task</a:t>
          </a:r>
        </a:p>
      </dsp:txBody>
      <dsp:txXfrm>
        <a:off x="3584842" y="875686"/>
        <a:ext cx="2110409" cy="4226560"/>
      </dsp:txXfrm>
    </dsp:sp>
    <dsp:sp modelId="{5BEF1D42-59BE-4DE9-AD9D-15B34911F065}">
      <dsp:nvSpPr>
        <dsp:cNvPr id="0" name=""/>
        <dsp:cNvSpPr/>
      </dsp:nvSpPr>
      <dsp:spPr>
        <a:xfrm>
          <a:off x="3161155" y="316420"/>
          <a:ext cx="847373" cy="84737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CBF6B-A864-4D2B-A521-D6752153AD15}">
      <dsp:nvSpPr>
        <dsp:cNvPr id="0" name=""/>
        <dsp:cNvSpPr/>
      </dsp:nvSpPr>
      <dsp:spPr>
        <a:xfrm rot="16200000">
          <a:off x="4349107" y="2777123"/>
          <a:ext cx="4226560" cy="4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3668" bIns="0" numCol="1" spcCol="1270" anchor="t" anchorCtr="0">
          <a:noAutofit/>
        </a:bodyPr>
        <a:lstStyle/>
        <a:p>
          <a:pPr marL="0" lvl="0" indent="0" algn="r" defTabSz="1333500">
            <a:lnSpc>
              <a:spcPct val="90000"/>
            </a:lnSpc>
            <a:spcBef>
              <a:spcPct val="0"/>
            </a:spcBef>
            <a:spcAft>
              <a:spcPct val="35000"/>
            </a:spcAft>
            <a:buNone/>
          </a:pPr>
          <a:r>
            <a:rPr lang="en-GB" sz="3000" b="1" kern="1200" dirty="0"/>
            <a:t>Structure</a:t>
          </a:r>
        </a:p>
      </dsp:txBody>
      <dsp:txXfrm>
        <a:off x="4349107" y="2777123"/>
        <a:ext cx="4226560" cy="423686"/>
      </dsp:txXfrm>
    </dsp:sp>
    <dsp:sp modelId="{A63C778A-7335-41E0-95D4-B1F216F73173}">
      <dsp:nvSpPr>
        <dsp:cNvPr id="0" name=""/>
        <dsp:cNvSpPr/>
      </dsp:nvSpPr>
      <dsp:spPr>
        <a:xfrm>
          <a:off x="6674231" y="875686"/>
          <a:ext cx="2110409" cy="4226560"/>
        </a:xfrm>
        <a:prstGeom prst="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373668" rIns="170688" bIns="17068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Making adaptations to the structure of a task to adjust for the degree of challenge</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providing a writing frame for an evaluative essay</a:t>
          </a:r>
        </a:p>
      </dsp:txBody>
      <dsp:txXfrm>
        <a:off x="6674231" y="875686"/>
        <a:ext cx="2110409" cy="4226560"/>
      </dsp:txXfrm>
    </dsp:sp>
    <dsp:sp modelId="{E4E1AA7D-2226-4F3C-985B-AE470601B4A1}">
      <dsp:nvSpPr>
        <dsp:cNvPr id="0" name=""/>
        <dsp:cNvSpPr/>
      </dsp:nvSpPr>
      <dsp:spPr>
        <a:xfrm>
          <a:off x="6250544" y="316420"/>
          <a:ext cx="847373" cy="84737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F2DF1A-64D7-452C-A89D-034229501849}">
      <dsp:nvSpPr>
        <dsp:cNvPr id="0" name=""/>
        <dsp:cNvSpPr/>
      </dsp:nvSpPr>
      <dsp:spPr>
        <a:xfrm rot="16200000">
          <a:off x="7438496" y="2777123"/>
          <a:ext cx="4226560" cy="42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3668" bIns="0" numCol="1" spcCol="1270" anchor="t" anchorCtr="0">
          <a:noAutofit/>
        </a:bodyPr>
        <a:lstStyle/>
        <a:p>
          <a:pPr marL="0" lvl="0" indent="0" algn="r" defTabSz="1333500">
            <a:lnSpc>
              <a:spcPct val="90000"/>
            </a:lnSpc>
            <a:spcBef>
              <a:spcPct val="0"/>
            </a:spcBef>
            <a:spcAft>
              <a:spcPct val="35000"/>
            </a:spcAft>
            <a:buNone/>
          </a:pPr>
          <a:r>
            <a:rPr lang="en-GB" sz="3000" b="1" kern="1200" dirty="0"/>
            <a:t>Style</a:t>
          </a:r>
        </a:p>
      </dsp:txBody>
      <dsp:txXfrm>
        <a:off x="7438496" y="2777123"/>
        <a:ext cx="4226560" cy="423686"/>
      </dsp:txXfrm>
    </dsp:sp>
    <dsp:sp modelId="{0F7C97DD-9E05-4861-AF20-3419AD860757}">
      <dsp:nvSpPr>
        <dsp:cNvPr id="0" name=""/>
        <dsp:cNvSpPr/>
      </dsp:nvSpPr>
      <dsp:spPr>
        <a:xfrm>
          <a:off x="9763620" y="875686"/>
          <a:ext cx="2110409" cy="4226560"/>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373668" rIns="170688" bIns="170688"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Adapting the style of a task to adjust the degree of challenge</a:t>
          </a:r>
        </a:p>
        <a:p>
          <a:pPr marL="171450" lvl="1" indent="-171450" algn="l" defTabSz="844550">
            <a:lnSpc>
              <a:spcPct val="90000"/>
            </a:lnSpc>
            <a:spcBef>
              <a:spcPct val="0"/>
            </a:spcBef>
            <a:spcAft>
              <a:spcPct val="15000"/>
            </a:spcAft>
            <a:buChar char="•"/>
          </a:pPr>
          <a:endParaRPr lang="en-GB" sz="1900" kern="1200" dirty="0"/>
        </a:p>
        <a:p>
          <a:pPr marL="171450" lvl="1" indent="-171450" algn="l" defTabSz="844550">
            <a:lnSpc>
              <a:spcPct val="90000"/>
            </a:lnSpc>
            <a:spcBef>
              <a:spcPct val="0"/>
            </a:spcBef>
            <a:spcAft>
              <a:spcPct val="15000"/>
            </a:spcAft>
            <a:buChar char="•"/>
          </a:pPr>
          <a:r>
            <a:rPr lang="en-GB" sz="1900" kern="1200" dirty="0"/>
            <a:t>E.g. write from the perspective of a particular author</a:t>
          </a:r>
        </a:p>
      </dsp:txBody>
      <dsp:txXfrm>
        <a:off x="9763620" y="875686"/>
        <a:ext cx="2110409" cy="4226560"/>
      </dsp:txXfrm>
    </dsp:sp>
    <dsp:sp modelId="{580CD6C0-1927-48CD-93D7-114D88E14588}">
      <dsp:nvSpPr>
        <dsp:cNvPr id="0" name=""/>
        <dsp:cNvSpPr/>
      </dsp:nvSpPr>
      <dsp:spPr>
        <a:xfrm>
          <a:off x="9339933" y="316420"/>
          <a:ext cx="847373" cy="84737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623358" y="-623358"/>
          <a:ext cx="1867323" cy="311404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Mixed attainment 9-1 classroom</a:t>
          </a:r>
        </a:p>
      </dsp:txBody>
      <dsp:txXfrm rot="5400000">
        <a:off x="-1" y="1"/>
        <a:ext cx="3114040" cy="1400492"/>
      </dsp:txXfrm>
    </dsp:sp>
    <dsp:sp modelId="{0A92E0F1-2F0E-4794-97A9-D2A4D74F90B4}">
      <dsp:nvSpPr>
        <dsp:cNvPr id="0" name=""/>
        <dsp:cNvSpPr/>
      </dsp:nvSpPr>
      <dsp:spPr>
        <a:xfrm>
          <a:off x="3114040" y="0"/>
          <a:ext cx="3114040" cy="186732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SEND</a:t>
          </a:r>
        </a:p>
        <a:p>
          <a:pPr marL="0" lvl="0" indent="0" algn="ctr" defTabSz="933450">
            <a:lnSpc>
              <a:spcPct val="90000"/>
            </a:lnSpc>
            <a:spcBef>
              <a:spcPct val="0"/>
            </a:spcBef>
            <a:spcAft>
              <a:spcPct val="35000"/>
            </a:spcAft>
            <a:buNone/>
          </a:pPr>
          <a:r>
            <a:rPr lang="en-GB" sz="2100" kern="1200" dirty="0"/>
            <a:t>(Special Educational Needs and Disabilities)</a:t>
          </a:r>
        </a:p>
      </dsp:txBody>
      <dsp:txXfrm>
        <a:off x="3114040" y="0"/>
        <a:ext cx="3114040" cy="1400492"/>
      </dsp:txXfrm>
    </dsp:sp>
    <dsp:sp modelId="{C036543B-0768-4C17-AFB7-D57346DEAD5B}">
      <dsp:nvSpPr>
        <dsp:cNvPr id="0" name=""/>
        <dsp:cNvSpPr/>
      </dsp:nvSpPr>
      <dsp:spPr>
        <a:xfrm rot="10800000">
          <a:off x="0" y="1867323"/>
          <a:ext cx="3114040" cy="186732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Low levels of literacy</a:t>
          </a:r>
        </a:p>
      </dsp:txBody>
      <dsp:txXfrm rot="10800000">
        <a:off x="0" y="2334153"/>
        <a:ext cx="3114040" cy="1400492"/>
      </dsp:txXfrm>
    </dsp:sp>
    <dsp:sp modelId="{A3EAEB07-7242-4E57-8087-7B12BE9F708E}">
      <dsp:nvSpPr>
        <dsp:cNvPr id="0" name=""/>
        <dsp:cNvSpPr/>
      </dsp:nvSpPr>
      <dsp:spPr>
        <a:xfrm rot="5400000">
          <a:off x="3737398" y="1243964"/>
          <a:ext cx="1867323" cy="311404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EAL</a:t>
          </a:r>
        </a:p>
        <a:p>
          <a:pPr marL="0" lvl="0" indent="0" algn="ctr" defTabSz="933450">
            <a:lnSpc>
              <a:spcPct val="90000"/>
            </a:lnSpc>
            <a:spcBef>
              <a:spcPct val="0"/>
            </a:spcBef>
            <a:spcAft>
              <a:spcPct val="35000"/>
            </a:spcAft>
            <a:buNone/>
          </a:pPr>
          <a:r>
            <a:rPr lang="en-GB" sz="2100" kern="1200" dirty="0"/>
            <a:t>(English as an Additional Language)</a:t>
          </a:r>
        </a:p>
      </dsp:txBody>
      <dsp:txXfrm rot="-5400000">
        <a:off x="3114039" y="2334153"/>
        <a:ext cx="3114040" cy="1400492"/>
      </dsp:txXfrm>
    </dsp:sp>
    <dsp:sp modelId="{4BE51424-140C-4133-BCB9-42E5B67A3DC2}">
      <dsp:nvSpPr>
        <dsp:cNvPr id="0" name=""/>
        <dsp:cNvSpPr/>
      </dsp:nvSpPr>
      <dsp:spPr>
        <a:xfrm>
          <a:off x="2179828" y="1400492"/>
          <a:ext cx="1868424" cy="93366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Differing and Varying Needs</a:t>
          </a:r>
        </a:p>
      </dsp:txBody>
      <dsp:txXfrm>
        <a:off x="2225406" y="1446070"/>
        <a:ext cx="1777268" cy="842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623358" y="-623358"/>
          <a:ext cx="1867323" cy="311404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Mixed attainment 9-1 classroom</a:t>
          </a:r>
        </a:p>
      </dsp:txBody>
      <dsp:txXfrm rot="5400000">
        <a:off x="-1" y="1"/>
        <a:ext cx="3114040" cy="1400492"/>
      </dsp:txXfrm>
    </dsp:sp>
    <dsp:sp modelId="{0A92E0F1-2F0E-4794-97A9-D2A4D74F90B4}">
      <dsp:nvSpPr>
        <dsp:cNvPr id="0" name=""/>
        <dsp:cNvSpPr/>
      </dsp:nvSpPr>
      <dsp:spPr>
        <a:xfrm>
          <a:off x="3114040" y="0"/>
          <a:ext cx="3114040" cy="186732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SEND</a:t>
          </a:r>
        </a:p>
        <a:p>
          <a:pPr marL="0" lvl="0" indent="0" algn="ctr" defTabSz="933450">
            <a:lnSpc>
              <a:spcPct val="90000"/>
            </a:lnSpc>
            <a:spcBef>
              <a:spcPct val="0"/>
            </a:spcBef>
            <a:spcAft>
              <a:spcPct val="35000"/>
            </a:spcAft>
            <a:buNone/>
          </a:pPr>
          <a:r>
            <a:rPr lang="en-GB" sz="2100" kern="1200" dirty="0"/>
            <a:t>(Special Educational Needs and Disabilities)</a:t>
          </a:r>
        </a:p>
      </dsp:txBody>
      <dsp:txXfrm>
        <a:off x="3114040" y="0"/>
        <a:ext cx="3114040" cy="1400492"/>
      </dsp:txXfrm>
    </dsp:sp>
    <dsp:sp modelId="{C036543B-0768-4C17-AFB7-D57346DEAD5B}">
      <dsp:nvSpPr>
        <dsp:cNvPr id="0" name=""/>
        <dsp:cNvSpPr/>
      </dsp:nvSpPr>
      <dsp:spPr>
        <a:xfrm rot="10800000">
          <a:off x="0" y="1867323"/>
          <a:ext cx="3114040" cy="186732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Low levels of literacy</a:t>
          </a:r>
        </a:p>
      </dsp:txBody>
      <dsp:txXfrm rot="10800000">
        <a:off x="0" y="2334153"/>
        <a:ext cx="3114040" cy="1400492"/>
      </dsp:txXfrm>
    </dsp:sp>
    <dsp:sp modelId="{A3EAEB07-7242-4E57-8087-7B12BE9F708E}">
      <dsp:nvSpPr>
        <dsp:cNvPr id="0" name=""/>
        <dsp:cNvSpPr/>
      </dsp:nvSpPr>
      <dsp:spPr>
        <a:xfrm rot="5400000">
          <a:off x="3737398" y="1243964"/>
          <a:ext cx="1867323" cy="311404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EAL</a:t>
          </a:r>
        </a:p>
        <a:p>
          <a:pPr marL="0" lvl="0" indent="0" algn="ctr" defTabSz="933450">
            <a:lnSpc>
              <a:spcPct val="90000"/>
            </a:lnSpc>
            <a:spcBef>
              <a:spcPct val="0"/>
            </a:spcBef>
            <a:spcAft>
              <a:spcPct val="35000"/>
            </a:spcAft>
            <a:buNone/>
          </a:pPr>
          <a:r>
            <a:rPr lang="en-GB" sz="2100" kern="1200" dirty="0"/>
            <a:t>(English as an Additional Language)</a:t>
          </a:r>
        </a:p>
      </dsp:txBody>
      <dsp:txXfrm rot="-5400000">
        <a:off x="3114039" y="2334153"/>
        <a:ext cx="3114040" cy="1400492"/>
      </dsp:txXfrm>
    </dsp:sp>
    <dsp:sp modelId="{4BE51424-140C-4133-BCB9-42E5B67A3DC2}">
      <dsp:nvSpPr>
        <dsp:cNvPr id="0" name=""/>
        <dsp:cNvSpPr/>
      </dsp:nvSpPr>
      <dsp:spPr>
        <a:xfrm>
          <a:off x="2179828" y="1400492"/>
          <a:ext cx="1868424" cy="93366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Differing and Varying Needs</a:t>
          </a:r>
        </a:p>
      </dsp:txBody>
      <dsp:txXfrm>
        <a:off x="2225406" y="1446070"/>
        <a:ext cx="1777268" cy="8425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623358" y="-623358"/>
          <a:ext cx="1867323" cy="311404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Mixed attainment 9-1 classroom</a:t>
          </a:r>
        </a:p>
      </dsp:txBody>
      <dsp:txXfrm rot="5400000">
        <a:off x="-1" y="1"/>
        <a:ext cx="3114040" cy="1400492"/>
      </dsp:txXfrm>
    </dsp:sp>
    <dsp:sp modelId="{0A92E0F1-2F0E-4794-97A9-D2A4D74F90B4}">
      <dsp:nvSpPr>
        <dsp:cNvPr id="0" name=""/>
        <dsp:cNvSpPr/>
      </dsp:nvSpPr>
      <dsp:spPr>
        <a:xfrm>
          <a:off x="3114040" y="0"/>
          <a:ext cx="3114040" cy="186732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SEND</a:t>
          </a:r>
        </a:p>
        <a:p>
          <a:pPr marL="0" lvl="0" indent="0" algn="ctr" defTabSz="933450">
            <a:lnSpc>
              <a:spcPct val="90000"/>
            </a:lnSpc>
            <a:spcBef>
              <a:spcPct val="0"/>
            </a:spcBef>
            <a:spcAft>
              <a:spcPct val="35000"/>
            </a:spcAft>
            <a:buNone/>
          </a:pPr>
          <a:r>
            <a:rPr lang="en-GB" sz="2100" kern="1200" dirty="0"/>
            <a:t>(Special Educational Needs and Disabilities)</a:t>
          </a:r>
        </a:p>
      </dsp:txBody>
      <dsp:txXfrm>
        <a:off x="3114040" y="0"/>
        <a:ext cx="3114040" cy="1400492"/>
      </dsp:txXfrm>
    </dsp:sp>
    <dsp:sp modelId="{C036543B-0768-4C17-AFB7-D57346DEAD5B}">
      <dsp:nvSpPr>
        <dsp:cNvPr id="0" name=""/>
        <dsp:cNvSpPr/>
      </dsp:nvSpPr>
      <dsp:spPr>
        <a:xfrm rot="10800000">
          <a:off x="0" y="1867323"/>
          <a:ext cx="3114040" cy="186732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Low levels of literacy</a:t>
          </a:r>
        </a:p>
      </dsp:txBody>
      <dsp:txXfrm rot="10800000">
        <a:off x="0" y="2334153"/>
        <a:ext cx="3114040" cy="1400492"/>
      </dsp:txXfrm>
    </dsp:sp>
    <dsp:sp modelId="{A3EAEB07-7242-4E57-8087-7B12BE9F708E}">
      <dsp:nvSpPr>
        <dsp:cNvPr id="0" name=""/>
        <dsp:cNvSpPr/>
      </dsp:nvSpPr>
      <dsp:spPr>
        <a:xfrm rot="5400000">
          <a:off x="3737398" y="1243964"/>
          <a:ext cx="1867323" cy="311404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EAL</a:t>
          </a:r>
        </a:p>
        <a:p>
          <a:pPr marL="0" lvl="0" indent="0" algn="ctr" defTabSz="933450">
            <a:lnSpc>
              <a:spcPct val="90000"/>
            </a:lnSpc>
            <a:spcBef>
              <a:spcPct val="0"/>
            </a:spcBef>
            <a:spcAft>
              <a:spcPct val="35000"/>
            </a:spcAft>
            <a:buNone/>
          </a:pPr>
          <a:r>
            <a:rPr lang="en-GB" sz="2100" kern="1200" dirty="0"/>
            <a:t>(English as an Additional Language)</a:t>
          </a:r>
        </a:p>
      </dsp:txBody>
      <dsp:txXfrm rot="-5400000">
        <a:off x="3114039" y="2334153"/>
        <a:ext cx="3114040" cy="1400492"/>
      </dsp:txXfrm>
    </dsp:sp>
    <dsp:sp modelId="{4BE51424-140C-4133-BCB9-42E5B67A3DC2}">
      <dsp:nvSpPr>
        <dsp:cNvPr id="0" name=""/>
        <dsp:cNvSpPr/>
      </dsp:nvSpPr>
      <dsp:spPr>
        <a:xfrm>
          <a:off x="2179828" y="1400492"/>
          <a:ext cx="1868424" cy="93366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Differing and Varying Needs</a:t>
          </a:r>
        </a:p>
      </dsp:txBody>
      <dsp:txXfrm>
        <a:off x="2225406" y="1446070"/>
        <a:ext cx="1777268" cy="8425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623358" y="-623358"/>
          <a:ext cx="1867323" cy="311404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Mixed attainment 9-1 classroom</a:t>
          </a:r>
        </a:p>
      </dsp:txBody>
      <dsp:txXfrm rot="5400000">
        <a:off x="-1" y="1"/>
        <a:ext cx="3114040" cy="1400492"/>
      </dsp:txXfrm>
    </dsp:sp>
    <dsp:sp modelId="{0A92E0F1-2F0E-4794-97A9-D2A4D74F90B4}">
      <dsp:nvSpPr>
        <dsp:cNvPr id="0" name=""/>
        <dsp:cNvSpPr/>
      </dsp:nvSpPr>
      <dsp:spPr>
        <a:xfrm>
          <a:off x="3114040" y="0"/>
          <a:ext cx="3114040" cy="186732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SEND</a:t>
          </a:r>
        </a:p>
        <a:p>
          <a:pPr marL="0" lvl="0" indent="0" algn="ctr" defTabSz="933450">
            <a:lnSpc>
              <a:spcPct val="90000"/>
            </a:lnSpc>
            <a:spcBef>
              <a:spcPct val="0"/>
            </a:spcBef>
            <a:spcAft>
              <a:spcPct val="35000"/>
            </a:spcAft>
            <a:buNone/>
          </a:pPr>
          <a:r>
            <a:rPr lang="en-GB" sz="2100" kern="1200" dirty="0"/>
            <a:t>(Special Educational Needs and Disabilities)</a:t>
          </a:r>
        </a:p>
      </dsp:txBody>
      <dsp:txXfrm>
        <a:off x="3114040" y="0"/>
        <a:ext cx="3114040" cy="1400492"/>
      </dsp:txXfrm>
    </dsp:sp>
    <dsp:sp modelId="{C036543B-0768-4C17-AFB7-D57346DEAD5B}">
      <dsp:nvSpPr>
        <dsp:cNvPr id="0" name=""/>
        <dsp:cNvSpPr/>
      </dsp:nvSpPr>
      <dsp:spPr>
        <a:xfrm rot="10800000">
          <a:off x="0" y="1867323"/>
          <a:ext cx="3114040" cy="186732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Low levels of literacy</a:t>
          </a:r>
        </a:p>
      </dsp:txBody>
      <dsp:txXfrm rot="10800000">
        <a:off x="0" y="2334153"/>
        <a:ext cx="3114040" cy="1400492"/>
      </dsp:txXfrm>
    </dsp:sp>
    <dsp:sp modelId="{A3EAEB07-7242-4E57-8087-7B12BE9F708E}">
      <dsp:nvSpPr>
        <dsp:cNvPr id="0" name=""/>
        <dsp:cNvSpPr/>
      </dsp:nvSpPr>
      <dsp:spPr>
        <a:xfrm rot="5400000">
          <a:off x="3737398" y="1243964"/>
          <a:ext cx="1867323" cy="311404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EAL</a:t>
          </a:r>
        </a:p>
        <a:p>
          <a:pPr marL="0" lvl="0" indent="0" algn="ctr" defTabSz="933450">
            <a:lnSpc>
              <a:spcPct val="90000"/>
            </a:lnSpc>
            <a:spcBef>
              <a:spcPct val="0"/>
            </a:spcBef>
            <a:spcAft>
              <a:spcPct val="35000"/>
            </a:spcAft>
            <a:buNone/>
          </a:pPr>
          <a:r>
            <a:rPr lang="en-GB" sz="2100" kern="1200" dirty="0"/>
            <a:t>(English as an Additional Language)</a:t>
          </a:r>
        </a:p>
      </dsp:txBody>
      <dsp:txXfrm rot="-5400000">
        <a:off x="3114039" y="2334153"/>
        <a:ext cx="3114040" cy="1400492"/>
      </dsp:txXfrm>
    </dsp:sp>
    <dsp:sp modelId="{4BE51424-140C-4133-BCB9-42E5B67A3DC2}">
      <dsp:nvSpPr>
        <dsp:cNvPr id="0" name=""/>
        <dsp:cNvSpPr/>
      </dsp:nvSpPr>
      <dsp:spPr>
        <a:xfrm>
          <a:off x="2179828" y="1400492"/>
          <a:ext cx="1868424" cy="93366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Differing and Varying Needs</a:t>
          </a:r>
        </a:p>
      </dsp:txBody>
      <dsp:txXfrm>
        <a:off x="2225406" y="1446070"/>
        <a:ext cx="1777268" cy="8425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623358" y="-623358"/>
          <a:ext cx="1867323" cy="311404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Mixed attainment 9-1 classroom</a:t>
          </a:r>
        </a:p>
      </dsp:txBody>
      <dsp:txXfrm rot="5400000">
        <a:off x="-1" y="1"/>
        <a:ext cx="3114040" cy="1400492"/>
      </dsp:txXfrm>
    </dsp:sp>
    <dsp:sp modelId="{0A92E0F1-2F0E-4794-97A9-D2A4D74F90B4}">
      <dsp:nvSpPr>
        <dsp:cNvPr id="0" name=""/>
        <dsp:cNvSpPr/>
      </dsp:nvSpPr>
      <dsp:spPr>
        <a:xfrm>
          <a:off x="3114040" y="0"/>
          <a:ext cx="3114040" cy="186732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SEND</a:t>
          </a:r>
        </a:p>
        <a:p>
          <a:pPr marL="0" lvl="0" indent="0" algn="ctr" defTabSz="933450">
            <a:lnSpc>
              <a:spcPct val="90000"/>
            </a:lnSpc>
            <a:spcBef>
              <a:spcPct val="0"/>
            </a:spcBef>
            <a:spcAft>
              <a:spcPct val="35000"/>
            </a:spcAft>
            <a:buNone/>
          </a:pPr>
          <a:r>
            <a:rPr lang="en-GB" sz="2100" kern="1200" dirty="0"/>
            <a:t>(Special Educational Needs and Disabilities)</a:t>
          </a:r>
        </a:p>
      </dsp:txBody>
      <dsp:txXfrm>
        <a:off x="3114040" y="0"/>
        <a:ext cx="3114040" cy="1400492"/>
      </dsp:txXfrm>
    </dsp:sp>
    <dsp:sp modelId="{C036543B-0768-4C17-AFB7-D57346DEAD5B}">
      <dsp:nvSpPr>
        <dsp:cNvPr id="0" name=""/>
        <dsp:cNvSpPr/>
      </dsp:nvSpPr>
      <dsp:spPr>
        <a:xfrm rot="10800000">
          <a:off x="0" y="1867323"/>
          <a:ext cx="3114040" cy="186732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Low levels of literacy</a:t>
          </a:r>
        </a:p>
      </dsp:txBody>
      <dsp:txXfrm rot="10800000">
        <a:off x="0" y="2334153"/>
        <a:ext cx="3114040" cy="1400492"/>
      </dsp:txXfrm>
    </dsp:sp>
    <dsp:sp modelId="{A3EAEB07-7242-4E57-8087-7B12BE9F708E}">
      <dsp:nvSpPr>
        <dsp:cNvPr id="0" name=""/>
        <dsp:cNvSpPr/>
      </dsp:nvSpPr>
      <dsp:spPr>
        <a:xfrm rot="5400000">
          <a:off x="3737398" y="1243964"/>
          <a:ext cx="1867323" cy="311404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EAL</a:t>
          </a:r>
        </a:p>
        <a:p>
          <a:pPr marL="0" lvl="0" indent="0" algn="ctr" defTabSz="933450">
            <a:lnSpc>
              <a:spcPct val="90000"/>
            </a:lnSpc>
            <a:spcBef>
              <a:spcPct val="0"/>
            </a:spcBef>
            <a:spcAft>
              <a:spcPct val="35000"/>
            </a:spcAft>
            <a:buNone/>
          </a:pPr>
          <a:r>
            <a:rPr lang="en-GB" sz="2100" kern="1200" dirty="0"/>
            <a:t>(English as an Additional Language)</a:t>
          </a:r>
        </a:p>
      </dsp:txBody>
      <dsp:txXfrm rot="-5400000">
        <a:off x="3114039" y="2334153"/>
        <a:ext cx="3114040" cy="1400492"/>
      </dsp:txXfrm>
    </dsp:sp>
    <dsp:sp modelId="{4BE51424-140C-4133-BCB9-42E5B67A3DC2}">
      <dsp:nvSpPr>
        <dsp:cNvPr id="0" name=""/>
        <dsp:cNvSpPr/>
      </dsp:nvSpPr>
      <dsp:spPr>
        <a:xfrm>
          <a:off x="2179828" y="1400492"/>
          <a:ext cx="1868424" cy="93366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Differing and Varying Needs</a:t>
          </a:r>
        </a:p>
      </dsp:txBody>
      <dsp:txXfrm>
        <a:off x="2225406" y="1446070"/>
        <a:ext cx="1777268" cy="8425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32464-7022-4104-B93B-65247218190F}">
      <dsp:nvSpPr>
        <dsp:cNvPr id="0" name=""/>
        <dsp:cNvSpPr/>
      </dsp:nvSpPr>
      <dsp:spPr>
        <a:xfrm rot="16200000">
          <a:off x="623358" y="-623358"/>
          <a:ext cx="1867323" cy="311404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Mixed attainment 9-1 classroom</a:t>
          </a:r>
        </a:p>
      </dsp:txBody>
      <dsp:txXfrm rot="5400000">
        <a:off x="-1" y="1"/>
        <a:ext cx="3114040" cy="1400492"/>
      </dsp:txXfrm>
    </dsp:sp>
    <dsp:sp modelId="{0A92E0F1-2F0E-4794-97A9-D2A4D74F90B4}">
      <dsp:nvSpPr>
        <dsp:cNvPr id="0" name=""/>
        <dsp:cNvSpPr/>
      </dsp:nvSpPr>
      <dsp:spPr>
        <a:xfrm>
          <a:off x="3114040" y="0"/>
          <a:ext cx="3114040" cy="186732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SEND</a:t>
          </a:r>
        </a:p>
        <a:p>
          <a:pPr marL="0" lvl="0" indent="0" algn="ctr" defTabSz="933450">
            <a:lnSpc>
              <a:spcPct val="90000"/>
            </a:lnSpc>
            <a:spcBef>
              <a:spcPct val="0"/>
            </a:spcBef>
            <a:spcAft>
              <a:spcPct val="35000"/>
            </a:spcAft>
            <a:buNone/>
          </a:pPr>
          <a:r>
            <a:rPr lang="en-GB" sz="2100" kern="1200" dirty="0"/>
            <a:t>(Special Educational Needs and Disabilities)</a:t>
          </a:r>
        </a:p>
      </dsp:txBody>
      <dsp:txXfrm>
        <a:off x="3114040" y="0"/>
        <a:ext cx="3114040" cy="1400492"/>
      </dsp:txXfrm>
    </dsp:sp>
    <dsp:sp modelId="{C036543B-0768-4C17-AFB7-D57346DEAD5B}">
      <dsp:nvSpPr>
        <dsp:cNvPr id="0" name=""/>
        <dsp:cNvSpPr/>
      </dsp:nvSpPr>
      <dsp:spPr>
        <a:xfrm rot="10800000">
          <a:off x="0" y="1867323"/>
          <a:ext cx="3114040" cy="186732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Low levels of literacy</a:t>
          </a:r>
        </a:p>
      </dsp:txBody>
      <dsp:txXfrm rot="10800000">
        <a:off x="0" y="2334153"/>
        <a:ext cx="3114040" cy="1400492"/>
      </dsp:txXfrm>
    </dsp:sp>
    <dsp:sp modelId="{A3EAEB07-7242-4E57-8087-7B12BE9F708E}">
      <dsp:nvSpPr>
        <dsp:cNvPr id="0" name=""/>
        <dsp:cNvSpPr/>
      </dsp:nvSpPr>
      <dsp:spPr>
        <a:xfrm rot="5400000">
          <a:off x="3737398" y="1243964"/>
          <a:ext cx="1867323" cy="311404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EAL</a:t>
          </a:r>
        </a:p>
        <a:p>
          <a:pPr marL="0" lvl="0" indent="0" algn="ctr" defTabSz="933450">
            <a:lnSpc>
              <a:spcPct val="90000"/>
            </a:lnSpc>
            <a:spcBef>
              <a:spcPct val="0"/>
            </a:spcBef>
            <a:spcAft>
              <a:spcPct val="35000"/>
            </a:spcAft>
            <a:buNone/>
          </a:pPr>
          <a:r>
            <a:rPr lang="en-GB" sz="2100" kern="1200" dirty="0"/>
            <a:t>(English as an Additional Language)</a:t>
          </a:r>
        </a:p>
      </dsp:txBody>
      <dsp:txXfrm rot="-5400000">
        <a:off x="3114039" y="2334153"/>
        <a:ext cx="3114040" cy="1400492"/>
      </dsp:txXfrm>
    </dsp:sp>
    <dsp:sp modelId="{4BE51424-140C-4133-BCB9-42E5B67A3DC2}">
      <dsp:nvSpPr>
        <dsp:cNvPr id="0" name=""/>
        <dsp:cNvSpPr/>
      </dsp:nvSpPr>
      <dsp:spPr>
        <a:xfrm>
          <a:off x="2179828" y="1400492"/>
          <a:ext cx="1868424" cy="93366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Differing and Varying Needs</a:t>
          </a:r>
        </a:p>
      </dsp:txBody>
      <dsp:txXfrm>
        <a:off x="2225406" y="1446070"/>
        <a:ext cx="1777268" cy="84250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6E92A-9F95-4979-AC92-91560E6A37F1}" type="datetimeFigureOut">
              <a:rPr lang="en-GB" smtClean="0"/>
              <a:t>31/07/2024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6C683-4C8D-41E2-BBC3-4974BF33147A}" type="slidenum">
              <a:rPr lang="en-GB" smtClean="0"/>
              <a:t>‹#›</a:t>
            </a:fld>
            <a:endParaRPr lang="en-GB"/>
          </a:p>
        </p:txBody>
      </p:sp>
    </p:spTree>
    <p:extLst>
      <p:ext uri="{BB962C8B-B14F-4D97-AF65-F5344CB8AC3E}">
        <p14:creationId xmlns:p14="http://schemas.microsoft.com/office/powerpoint/2010/main" val="334666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ewordify.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B65914-11FC-4E4D-8F69-44F3FFB3D061}" type="slidenum">
              <a:rPr lang="en-GB" smtClean="0"/>
              <a:t>3</a:t>
            </a:fld>
            <a:endParaRPr lang="en-GB"/>
          </a:p>
        </p:txBody>
      </p:sp>
    </p:spTree>
    <p:extLst>
      <p:ext uri="{BB962C8B-B14F-4D97-AF65-F5344CB8AC3E}">
        <p14:creationId xmlns:p14="http://schemas.microsoft.com/office/powerpoint/2010/main" val="116330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28c14fb7c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28c14fb7c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5f0624e808_0_1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5f0624e808_0_1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Use </a:t>
            </a:r>
            <a:r>
              <a:rPr lang="en-GB" u="sng" dirty="0">
                <a:solidFill>
                  <a:schemeClr val="hlink"/>
                </a:solidFill>
                <a:hlinkClick r:id="rId3"/>
              </a:rPr>
              <a:t>https://rewordify.com/</a:t>
            </a:r>
            <a:r>
              <a:rPr lang="en-GB" dirty="0"/>
              <a:t> to identify challenging vocabulary.</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a7fe5dc31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a7fe5dc31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a7fe5dc31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a7fe5dc31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25f0624e808_0_20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25f0624e808_0_2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Challenge - don’t specify amount of letters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25f0624e808_0_2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25f0624e808_0_2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Challenge - don’t specify amount of letters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25f0624e808_0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25f0624e808_0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25f0624e808_0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25f0624e808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https://assets.publishing.service.gov.uk/media/5a7dcb85ed915d2ac884d995/SEND_Code_of_Practice_January_2015.pdf</a:t>
            </a:r>
          </a:p>
        </p:txBody>
      </p:sp>
      <p:sp>
        <p:nvSpPr>
          <p:cNvPr id="4" name="Slide Number Placeholder 3"/>
          <p:cNvSpPr>
            <a:spLocks noGrp="1"/>
          </p:cNvSpPr>
          <p:nvPr>
            <p:ph type="sldNum" sz="quarter" idx="5"/>
          </p:nvPr>
        </p:nvSpPr>
        <p:spPr/>
        <p:txBody>
          <a:bodyPr/>
          <a:lstStyle/>
          <a:p>
            <a:fld id="{CB36C683-4C8D-41E2-BBC3-4974BF33147A}" type="slidenum">
              <a:rPr lang="en-GB" smtClean="0"/>
              <a:t>10</a:t>
            </a:fld>
            <a:endParaRPr lang="en-GB"/>
          </a:p>
        </p:txBody>
      </p:sp>
    </p:spTree>
    <p:extLst>
      <p:ext uri="{BB962C8B-B14F-4D97-AF65-F5344CB8AC3E}">
        <p14:creationId xmlns:p14="http://schemas.microsoft.com/office/powerpoint/2010/main" val="130448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https://assets.publishing.service.gov.uk/media/661d24ac08c3be25cfbd3e61/Initial_Teacher_Training_and_Early_Career_Framework.pdf </a:t>
            </a:r>
          </a:p>
        </p:txBody>
      </p:sp>
      <p:sp>
        <p:nvSpPr>
          <p:cNvPr id="4" name="Slide Number Placeholder 3"/>
          <p:cNvSpPr>
            <a:spLocks noGrp="1"/>
          </p:cNvSpPr>
          <p:nvPr>
            <p:ph type="sldNum" sz="quarter" idx="5"/>
          </p:nvPr>
        </p:nvSpPr>
        <p:spPr/>
        <p:txBody>
          <a:bodyPr/>
          <a:lstStyle/>
          <a:p>
            <a:fld id="{CB36C683-4C8D-41E2-BBC3-4974BF33147A}" type="slidenum">
              <a:rPr lang="en-GB" smtClean="0"/>
              <a:t>11</a:t>
            </a:fld>
            <a:endParaRPr lang="en-GB"/>
          </a:p>
        </p:txBody>
      </p:sp>
    </p:spTree>
    <p:extLst>
      <p:ext uri="{BB962C8B-B14F-4D97-AF65-F5344CB8AC3E}">
        <p14:creationId xmlns:p14="http://schemas.microsoft.com/office/powerpoint/2010/main" val="427426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https://assets.publishing.service.gov.uk/media/661d24ac08c3be25cfbd3e61/Initial_Teacher_Training_and_Early_Career_Framework.pdf </a:t>
            </a:r>
          </a:p>
        </p:txBody>
      </p:sp>
      <p:sp>
        <p:nvSpPr>
          <p:cNvPr id="4" name="Slide Number Placeholder 3"/>
          <p:cNvSpPr>
            <a:spLocks noGrp="1"/>
          </p:cNvSpPr>
          <p:nvPr>
            <p:ph type="sldNum" sz="quarter" idx="5"/>
          </p:nvPr>
        </p:nvSpPr>
        <p:spPr/>
        <p:txBody>
          <a:bodyPr/>
          <a:lstStyle/>
          <a:p>
            <a:fld id="{CB36C683-4C8D-41E2-BBC3-4974BF33147A}" type="slidenum">
              <a:rPr lang="en-GB" smtClean="0"/>
              <a:t>12</a:t>
            </a:fld>
            <a:endParaRPr lang="en-GB"/>
          </a:p>
        </p:txBody>
      </p:sp>
    </p:spTree>
    <p:extLst>
      <p:ext uri="{BB962C8B-B14F-4D97-AF65-F5344CB8AC3E}">
        <p14:creationId xmlns:p14="http://schemas.microsoft.com/office/powerpoint/2010/main" val="257653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https://static1.squarespace.com/static/58e151c946c3c418501c2f88/t/5bcad7810d929703affe7abb/1540020098430/Rosenshine+Principles+red.pdf </a:t>
            </a:r>
          </a:p>
        </p:txBody>
      </p:sp>
      <p:sp>
        <p:nvSpPr>
          <p:cNvPr id="4" name="Slide Number Placeholder 3"/>
          <p:cNvSpPr>
            <a:spLocks noGrp="1"/>
          </p:cNvSpPr>
          <p:nvPr>
            <p:ph type="sldNum" sz="quarter" idx="5"/>
          </p:nvPr>
        </p:nvSpPr>
        <p:spPr/>
        <p:txBody>
          <a:bodyPr/>
          <a:lstStyle/>
          <a:p>
            <a:fld id="{CB36C683-4C8D-41E2-BBC3-4974BF33147A}" type="slidenum">
              <a:rPr lang="en-GB" smtClean="0"/>
              <a:t>29</a:t>
            </a:fld>
            <a:endParaRPr lang="en-GB"/>
          </a:p>
        </p:txBody>
      </p:sp>
    </p:spTree>
    <p:extLst>
      <p:ext uri="{BB962C8B-B14F-4D97-AF65-F5344CB8AC3E}">
        <p14:creationId xmlns:p14="http://schemas.microsoft.com/office/powerpoint/2010/main" val="389596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5f0624e808_0_8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5f0624e808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b32ad41f9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b32ad41f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b32ad41f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b32ad41f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9d157124e3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9d157124e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A2F2F8-B7FA-4240-BE6B-8F64506D9F90}" type="datetimeFigureOut">
              <a:rPr lang="en-GB" smtClean="0"/>
              <a:t>31/07/2024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2684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2F2F8-B7FA-4240-BE6B-8F64506D9F90}" type="datetimeFigureOut">
              <a:rPr lang="en-GB" smtClean="0"/>
              <a:t>31/07/2024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191131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2F2F8-B7FA-4240-BE6B-8F64506D9F90}" type="datetimeFigureOut">
              <a:rPr lang="en-GB" smtClean="0"/>
              <a:t>31/07/2024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4061048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49634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0"/>
        <p:cNvGrpSpPr/>
        <p:nvPr/>
      </p:nvGrpSpPr>
      <p:grpSpPr>
        <a:xfrm>
          <a:off x="0" y="0"/>
          <a:ext cx="0" cy="0"/>
          <a:chOff x="0" y="0"/>
          <a:chExt cx="0" cy="0"/>
        </a:xfrm>
      </p:grpSpPr>
      <p:sp>
        <p:nvSpPr>
          <p:cNvPr id="211" name="Google Shape;211;p39"/>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2" name="Google Shape;212;p39"/>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3" name="Google Shape;213;p3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82920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4"/>
        <p:cNvGrpSpPr/>
        <p:nvPr/>
      </p:nvGrpSpPr>
      <p:grpSpPr>
        <a:xfrm>
          <a:off x="0" y="0"/>
          <a:ext cx="0" cy="0"/>
          <a:chOff x="0" y="0"/>
          <a:chExt cx="0" cy="0"/>
        </a:xfrm>
      </p:grpSpPr>
      <p:sp>
        <p:nvSpPr>
          <p:cNvPr id="215" name="Google Shape;215;p40"/>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6" name="Google Shape;216;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8557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7"/>
        <p:cNvGrpSpPr/>
        <p:nvPr/>
      </p:nvGrpSpPr>
      <p:grpSpPr>
        <a:xfrm>
          <a:off x="0" y="0"/>
          <a:ext cx="0" cy="0"/>
          <a:chOff x="0" y="0"/>
          <a:chExt cx="0" cy="0"/>
        </a:xfrm>
      </p:grpSpPr>
      <p:sp>
        <p:nvSpPr>
          <p:cNvPr id="218" name="Google Shape;218;p4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4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0" name="Google Shape;220;p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90266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1"/>
        <p:cNvGrpSpPr/>
        <p:nvPr/>
      </p:nvGrpSpPr>
      <p:grpSpPr>
        <a:xfrm>
          <a:off x="0" y="0"/>
          <a:ext cx="0" cy="0"/>
          <a:chOff x="0" y="0"/>
          <a:chExt cx="0" cy="0"/>
        </a:xfrm>
      </p:grpSpPr>
      <p:sp>
        <p:nvSpPr>
          <p:cNvPr id="222" name="Google Shape;222;p4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4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24" name="Google Shape;224;p42"/>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25" name="Google Shape;225;p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72045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6"/>
        <p:cNvGrpSpPr/>
        <p:nvPr/>
      </p:nvGrpSpPr>
      <p:grpSpPr>
        <a:xfrm>
          <a:off x="0" y="0"/>
          <a:ext cx="0" cy="0"/>
          <a:chOff x="0" y="0"/>
          <a:chExt cx="0" cy="0"/>
        </a:xfrm>
      </p:grpSpPr>
      <p:sp>
        <p:nvSpPr>
          <p:cNvPr id="227" name="Google Shape;227;p4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7347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9"/>
        <p:cNvGrpSpPr/>
        <p:nvPr/>
      </p:nvGrpSpPr>
      <p:grpSpPr>
        <a:xfrm>
          <a:off x="0" y="0"/>
          <a:ext cx="0" cy="0"/>
          <a:chOff x="0" y="0"/>
          <a:chExt cx="0" cy="0"/>
        </a:xfrm>
      </p:grpSpPr>
      <p:sp>
        <p:nvSpPr>
          <p:cNvPr id="230" name="Google Shape;230;p44"/>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1" name="Google Shape;231;p44"/>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32" name="Google Shape;232;p4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82236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45"/>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35" name="Google Shape;235;p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5041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2F2F8-B7FA-4240-BE6B-8F64506D9F90}" type="datetimeFigureOut">
              <a:rPr lang="en-GB" smtClean="0"/>
              <a:t>31/07/2024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119679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6"/>
        <p:cNvGrpSpPr/>
        <p:nvPr/>
      </p:nvGrpSpPr>
      <p:grpSpPr>
        <a:xfrm>
          <a:off x="0" y="0"/>
          <a:ext cx="0" cy="0"/>
          <a:chOff x="0" y="0"/>
          <a:chExt cx="0" cy="0"/>
        </a:xfrm>
      </p:grpSpPr>
      <p:sp>
        <p:nvSpPr>
          <p:cNvPr id="237" name="Google Shape;237;p4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4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39" name="Google Shape;239;p46"/>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 name="Google Shape;240;p46"/>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41" name="Google Shape;241;p4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3816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47"/>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244" name="Google Shape;244;p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0675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
        <p:cNvGrpSpPr/>
        <p:nvPr/>
      </p:nvGrpSpPr>
      <p:grpSpPr>
        <a:xfrm>
          <a:off x="0" y="0"/>
          <a:ext cx="0" cy="0"/>
          <a:chOff x="0" y="0"/>
          <a:chExt cx="0" cy="0"/>
        </a:xfrm>
      </p:grpSpPr>
      <p:sp>
        <p:nvSpPr>
          <p:cNvPr id="246" name="Google Shape;246;p48"/>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7" name="Google Shape;247;p48"/>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248" name="Google Shape;248;p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7986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9"/>
        <p:cNvGrpSpPr/>
        <p:nvPr/>
      </p:nvGrpSpPr>
      <p:grpSpPr>
        <a:xfrm>
          <a:off x="0" y="0"/>
          <a:ext cx="0" cy="0"/>
          <a:chOff x="0" y="0"/>
          <a:chExt cx="0" cy="0"/>
        </a:xfrm>
      </p:grpSpPr>
      <p:sp>
        <p:nvSpPr>
          <p:cNvPr id="250" name="Google Shape;250;p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1717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70750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07901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89729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61224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87730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3463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2F2F8-B7FA-4240-BE6B-8F64506D9F90}" type="datetimeFigureOut">
              <a:rPr lang="en-GB" smtClean="0"/>
              <a:t>31/07/2024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731668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83756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39971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19320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9333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53858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9B08-9459-6DD1-C3D7-1A1B6B1321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A341D5-8E3C-E2BE-E18E-8AB8A0188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998E3E-46CC-BAD3-2426-1992465990A6}"/>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5" name="Footer Placeholder 4">
            <a:extLst>
              <a:ext uri="{FF2B5EF4-FFF2-40B4-BE49-F238E27FC236}">
                <a16:creationId xmlns:a16="http://schemas.microsoft.com/office/drawing/2014/main" id="{A76D5864-012A-BAB1-CC85-737F3D2167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DD6295-7554-FE5D-21DE-2FF85478A2EB}"/>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4011265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A25A-086E-75DC-246C-BDE423055D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37A94B-A8F4-E392-8CBD-11F2D7838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708A15-33EE-7FFE-04D3-75E2822B54E2}"/>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5" name="Footer Placeholder 4">
            <a:extLst>
              <a:ext uri="{FF2B5EF4-FFF2-40B4-BE49-F238E27FC236}">
                <a16:creationId xmlns:a16="http://schemas.microsoft.com/office/drawing/2014/main" id="{E49878EB-CA7C-4EF0-672E-7A72ABA16B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A4E952-9D66-461F-6977-9E109EA3BD79}"/>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3402667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1B9B-59C6-7809-8D60-92A7F5808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7779E5-FAC6-94AE-7EB7-E3DFE09248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9A89D9-FBA8-46C0-7AF1-A597FD95D665}"/>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5" name="Footer Placeholder 4">
            <a:extLst>
              <a:ext uri="{FF2B5EF4-FFF2-40B4-BE49-F238E27FC236}">
                <a16:creationId xmlns:a16="http://schemas.microsoft.com/office/drawing/2014/main" id="{2BCF0074-366F-BC33-34AF-F1685ECA9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895065-78AD-88FC-FDBA-8A584F74AF94}"/>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1710207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AFA5-70DB-A5A3-7A2B-7A06414382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B2603C-22C9-7C38-B3CA-C6721A080C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03B87C-A9C0-090D-0E07-6A64C6397F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3E9471-9F6E-1FDE-1CF4-39097BB4EADD}"/>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6" name="Footer Placeholder 5">
            <a:extLst>
              <a:ext uri="{FF2B5EF4-FFF2-40B4-BE49-F238E27FC236}">
                <a16:creationId xmlns:a16="http://schemas.microsoft.com/office/drawing/2014/main" id="{81A415A9-03FC-FA15-0B4E-07D1464485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A619AC-9095-519F-D092-BB72A687D02B}"/>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569301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80F2-FD20-442A-DB8D-EA383E4D7B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4A22FA-B5E8-792A-ABCC-B4E749C5F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A20DCB-9FB1-02E5-F9CC-EF2280C83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CD8467-E4A4-747F-1E95-40D7688A32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4F663-5BAF-FE34-45A8-DADB38D5DD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151C14-8FB5-6133-3815-C9FB6D99AF67}"/>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8" name="Footer Placeholder 7">
            <a:extLst>
              <a:ext uri="{FF2B5EF4-FFF2-40B4-BE49-F238E27FC236}">
                <a16:creationId xmlns:a16="http://schemas.microsoft.com/office/drawing/2014/main" id="{4F647698-0BAA-1F76-0575-858AD03719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2551D6-EA9E-E300-E1DF-E4C6256D8267}"/>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957505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A2F2F8-B7FA-4240-BE6B-8F64506D9F90}" type="datetimeFigureOut">
              <a:rPr lang="en-GB" smtClean="0"/>
              <a:t>31/07/2024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35891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3E70-6F01-0A27-027D-3867298C05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CCCF3C-A035-348A-99C2-75563CF1DCCE}"/>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4" name="Footer Placeholder 3">
            <a:extLst>
              <a:ext uri="{FF2B5EF4-FFF2-40B4-BE49-F238E27FC236}">
                <a16:creationId xmlns:a16="http://schemas.microsoft.com/office/drawing/2014/main" id="{0AF608A8-8C0A-5704-9C47-1737BF6EF9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C0EBBF-A44B-7EA8-7520-494005032944}"/>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1530708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E02BF-B0EB-AD09-6A8F-A1F2DE59A372}"/>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3" name="Footer Placeholder 2">
            <a:extLst>
              <a:ext uri="{FF2B5EF4-FFF2-40B4-BE49-F238E27FC236}">
                <a16:creationId xmlns:a16="http://schemas.microsoft.com/office/drawing/2014/main" id="{28D1B182-3B93-3C25-9F6E-6A1D7D6AFF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CC20B3-6E4D-409B-3145-D538CE083BA5}"/>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2991509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9AD6-9FD7-3756-83DD-250EE71206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470178-9A06-2A23-376B-898ED94C7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AFC639-2A54-91D5-6358-2750E6724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990E6-B621-E484-51B7-7B431E5F08FC}"/>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6" name="Footer Placeholder 5">
            <a:extLst>
              <a:ext uri="{FF2B5EF4-FFF2-40B4-BE49-F238E27FC236}">
                <a16:creationId xmlns:a16="http://schemas.microsoft.com/office/drawing/2014/main" id="{C26F108D-EAC4-C82F-9B65-5125538DFD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C29587-65BF-042E-260B-6B5F5D5FA3A0}"/>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3135624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F57F-856B-ECEC-6A0B-3CC469988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AD707E-8C83-34AA-B2B4-A2A1AB21CB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0FBDF0-B156-3096-A144-49A8525AF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36E9B-69D8-B492-33E3-15AB871E588C}"/>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6" name="Footer Placeholder 5">
            <a:extLst>
              <a:ext uri="{FF2B5EF4-FFF2-40B4-BE49-F238E27FC236}">
                <a16:creationId xmlns:a16="http://schemas.microsoft.com/office/drawing/2014/main" id="{798ADB36-C31F-4E27-0D8D-83DF2CE63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132AA7-A17D-5BA2-07E9-5902AE1B03F7}"/>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2164437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70F7-01ED-DE7D-FE6F-7045A195C9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0C1F97-47FE-8606-1DD7-6ADD4C84B0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48731-77CF-1D4D-ADC3-4DB835046BDF}"/>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5" name="Footer Placeholder 4">
            <a:extLst>
              <a:ext uri="{FF2B5EF4-FFF2-40B4-BE49-F238E27FC236}">
                <a16:creationId xmlns:a16="http://schemas.microsoft.com/office/drawing/2014/main" id="{F89807C9-6233-7D4B-CDED-9B8F7CD60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622AA3-6D0E-3864-BF7A-ABA66AC311ED}"/>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2001612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91832-CE81-CDC2-59D7-EE82BC88BB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44BDA7-F90C-8A06-95FE-B8E27FD463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EBD959-3BDB-1885-A7FC-26D6FCED2066}"/>
              </a:ext>
            </a:extLst>
          </p:cNvPr>
          <p:cNvSpPr>
            <a:spLocks noGrp="1"/>
          </p:cNvSpPr>
          <p:nvPr>
            <p:ph type="dt" sz="half" idx="10"/>
          </p:nvPr>
        </p:nvSpPr>
        <p:spPr/>
        <p:txBody>
          <a:bodyPr/>
          <a:lstStyle/>
          <a:p>
            <a:fld id="{D730D244-7E2D-4A87-92B3-6672BB84D86A}" type="datetimeFigureOut">
              <a:rPr lang="en-GB" smtClean="0"/>
              <a:t>31/07/2024</a:t>
            </a:fld>
            <a:endParaRPr lang="en-GB"/>
          </a:p>
        </p:txBody>
      </p:sp>
      <p:sp>
        <p:nvSpPr>
          <p:cNvPr id="5" name="Footer Placeholder 4">
            <a:extLst>
              <a:ext uri="{FF2B5EF4-FFF2-40B4-BE49-F238E27FC236}">
                <a16:creationId xmlns:a16="http://schemas.microsoft.com/office/drawing/2014/main" id="{62034897-9948-A7DB-353F-0DF7169945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06949-D0FB-0B7E-F9A4-DD57D138B7E7}"/>
              </a:ext>
            </a:extLst>
          </p:cNvPr>
          <p:cNvSpPr>
            <a:spLocks noGrp="1"/>
          </p:cNvSpPr>
          <p:nvPr>
            <p:ph type="sldNum" sz="quarter" idx="12"/>
          </p:nvPr>
        </p:nvSpPr>
        <p:spPr/>
        <p:txBody>
          <a:bodyPr/>
          <a:lstStyle/>
          <a:p>
            <a:fld id="{27D019C5-4336-40DF-B491-9FCDD58A5DA3}" type="slidenum">
              <a:rPr lang="en-GB" smtClean="0"/>
              <a:t>‹#›</a:t>
            </a:fld>
            <a:endParaRPr lang="en-GB"/>
          </a:p>
        </p:txBody>
      </p:sp>
    </p:spTree>
    <p:extLst>
      <p:ext uri="{BB962C8B-B14F-4D97-AF65-F5344CB8AC3E}">
        <p14:creationId xmlns:p14="http://schemas.microsoft.com/office/powerpoint/2010/main" val="2332307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2F2F8-B7FA-4240-BE6B-8F64506D9F90}" type="datetimeFigureOut">
              <a:rPr lang="en-GB" smtClean="0"/>
              <a:t>31/07/2024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168412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A2F2F8-B7FA-4240-BE6B-8F64506D9F90}" type="datetimeFigureOut">
              <a:rPr lang="en-GB" smtClean="0"/>
              <a:t>31/07/2024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2491860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2F2F8-B7FA-4240-BE6B-8F64506D9F90}" type="datetimeFigureOut">
              <a:rPr lang="en-GB" smtClean="0"/>
              <a:t>31/07/2024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1576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A2F2F8-B7FA-4240-BE6B-8F64506D9F90}" type="datetimeFigureOut">
              <a:rPr lang="en-GB" smtClean="0"/>
              <a:t>31/07/2024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301810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A2F2F8-B7FA-4240-BE6B-8F64506D9F90}" type="datetimeFigureOut">
              <a:rPr lang="en-GB" smtClean="0"/>
              <a:t>31/07/2024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89AA8-FAC1-4F57-B66E-6C87A9138872}" type="slidenum">
              <a:rPr lang="en-GB" smtClean="0"/>
              <a:t>‹#›</a:t>
            </a:fld>
            <a:endParaRPr lang="en-GB"/>
          </a:p>
        </p:txBody>
      </p:sp>
    </p:spTree>
    <p:extLst>
      <p:ext uri="{BB962C8B-B14F-4D97-AF65-F5344CB8AC3E}">
        <p14:creationId xmlns:p14="http://schemas.microsoft.com/office/powerpoint/2010/main" val="442375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2F2F8-B7FA-4240-BE6B-8F64506D9F90}" type="datetimeFigureOut">
              <a:rPr lang="en-GB" smtClean="0"/>
              <a:t>31/07/2024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89AA8-FAC1-4F57-B66E-6C87A9138872}" type="slidenum">
              <a:rPr lang="en-GB" smtClean="0"/>
              <a:t>‹#›</a:t>
            </a:fld>
            <a:endParaRPr lang="en-GB"/>
          </a:p>
        </p:txBody>
      </p:sp>
    </p:spTree>
    <p:extLst>
      <p:ext uri="{BB962C8B-B14F-4D97-AF65-F5344CB8AC3E}">
        <p14:creationId xmlns:p14="http://schemas.microsoft.com/office/powerpoint/2010/main" val="3315681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08" name="Google Shape;208;p3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09" name="Google Shape;209;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9362775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519920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7B33B-1968-9ECC-4285-07DA151635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7B0444-AF79-A652-62EA-D20FAFFEC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92B8ED-0801-00EB-484D-F438BEB3F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30D244-7E2D-4A87-92B3-6672BB84D86A}" type="datetimeFigureOut">
              <a:rPr lang="en-GB" smtClean="0"/>
              <a:t>31/07/2024</a:t>
            </a:fld>
            <a:endParaRPr lang="en-GB"/>
          </a:p>
        </p:txBody>
      </p:sp>
      <p:sp>
        <p:nvSpPr>
          <p:cNvPr id="5" name="Footer Placeholder 4">
            <a:extLst>
              <a:ext uri="{FF2B5EF4-FFF2-40B4-BE49-F238E27FC236}">
                <a16:creationId xmlns:a16="http://schemas.microsoft.com/office/drawing/2014/main" id="{8E5C7821-8F77-AC83-6230-4429A5AEC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318F9F2-366B-6930-AAE5-3A0BFF602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D019C5-4336-40DF-B491-9FCDD58A5DA3}" type="slidenum">
              <a:rPr lang="en-GB" smtClean="0"/>
              <a:t>‹#›</a:t>
            </a:fld>
            <a:endParaRPr lang="en-GB"/>
          </a:p>
        </p:txBody>
      </p:sp>
    </p:spTree>
    <p:extLst>
      <p:ext uri="{BB962C8B-B14F-4D97-AF65-F5344CB8AC3E}">
        <p14:creationId xmlns:p14="http://schemas.microsoft.com/office/powerpoint/2010/main" val="17558880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lm672@sussex.ac.uk"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s://alexquigley.co.uk/adaptive-teaching-scaffolds-scale-structure-and-sty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ruth-ashbee.com/post/e-coli-and-quality-first-teachin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lexquigley.co.uk/adaptive-teaching-scaffolds-scale-structure-and-sty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primarytimery.com/2024/03/29/adaptive-teaching-the-four-verbs-approach/"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alexquigley.co.uk/adaptive-teaching-scaffolds-scale-structure-and-style/" TargetMode="Externa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send"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stevenhuntclassics.com/sen"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training.cpdbytes.com/ResourceFiles/All/2_12TheClassics.pdf"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thenounproject.com/" TargetMode="External"/><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emojipedia.org/" TargetMode="External"/><Relationship Id="rId5" Type="http://schemas.openxmlformats.org/officeDocument/2006/relationships/hyperlink" Target="http://www.practomime.com/picturae/index.php/picturae-database" TargetMode="External"/><Relationship Id="rId4" Type="http://schemas.openxmlformats.org/officeDocument/2006/relationships/hyperlink" Target="https://www.flaticon.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eb.diffit.me/" TargetMode="External"/><Relationship Id="rId2" Type="http://schemas.openxmlformats.org/officeDocument/2006/relationships/hyperlink" Target="https://rewordify.co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www.cambridge.org/core/journals/journal-of-classics-teaching/article/adaptive-teaching-for-gcse-and-a-level-classical-literature/0CE1C94B3B65F59E2AFFC4ACDEC5E3ED"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80/03054985.2018.1430562"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analytics.ofqual.gov.uk/apps/GCSE/9to1/"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DB298-F43A-2A43-F817-E4A1AB8C6CA3}"/>
              </a:ext>
            </a:extLst>
          </p:cNvPr>
          <p:cNvSpPr>
            <a:spLocks noGrp="1"/>
          </p:cNvSpPr>
          <p:nvPr>
            <p:ph type="ctrTitle"/>
          </p:nvPr>
        </p:nvSpPr>
        <p:spPr>
          <a:xfrm>
            <a:off x="6194716" y="739978"/>
            <a:ext cx="5334930" cy="3004145"/>
          </a:xfrm>
        </p:spPr>
        <p:txBody>
          <a:bodyPr>
            <a:normAutofit/>
          </a:bodyPr>
          <a:lstStyle/>
          <a:p>
            <a:r>
              <a:rPr lang="en-GB" sz="4700" b="1"/>
              <a:t>Adaptive Teaching</a:t>
            </a:r>
            <a:r>
              <a:rPr lang="en-GB" sz="4700"/>
              <a:t> in Latin and Classics for classes with varying and additional needs</a:t>
            </a:r>
          </a:p>
        </p:txBody>
      </p:sp>
      <p:sp>
        <p:nvSpPr>
          <p:cNvPr id="3" name="Subtitle 2">
            <a:extLst>
              <a:ext uri="{FF2B5EF4-FFF2-40B4-BE49-F238E27FC236}">
                <a16:creationId xmlns:a16="http://schemas.microsoft.com/office/drawing/2014/main" id="{A8B32A12-662F-48E2-7C34-40E824346EF0}"/>
              </a:ext>
            </a:extLst>
          </p:cNvPr>
          <p:cNvSpPr>
            <a:spLocks noGrp="1"/>
          </p:cNvSpPr>
          <p:nvPr>
            <p:ph type="subTitle" idx="1"/>
          </p:nvPr>
        </p:nvSpPr>
        <p:spPr>
          <a:xfrm>
            <a:off x="6194715" y="3836197"/>
            <a:ext cx="5334931" cy="2189214"/>
          </a:xfrm>
        </p:spPr>
        <p:txBody>
          <a:bodyPr>
            <a:normAutofit/>
          </a:bodyPr>
          <a:lstStyle/>
          <a:p>
            <a:r>
              <a:rPr lang="en-GB" b="1" dirty="0"/>
              <a:t>Lottie Mortimer</a:t>
            </a:r>
          </a:p>
          <a:p>
            <a:r>
              <a:rPr lang="en-GB" dirty="0"/>
              <a:t>Latin &amp; Classics PGCE Co-Lead, University of Sussex</a:t>
            </a:r>
          </a:p>
          <a:p>
            <a:r>
              <a:rPr lang="en-GB" dirty="0">
                <a:hlinkClick r:id="rId2"/>
              </a:rPr>
              <a:t>lm672@sussex.ac.uk</a:t>
            </a:r>
            <a:endParaRPr lang="en-GB" dirty="0"/>
          </a:p>
          <a:p>
            <a:r>
              <a:rPr lang="en-GB" dirty="0"/>
              <a:t>@MissCMort</a:t>
            </a: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2">
            <a:extLst>
              <a:ext uri="{FF2B5EF4-FFF2-40B4-BE49-F238E27FC236}">
                <a16:creationId xmlns:a16="http://schemas.microsoft.com/office/drawing/2014/main" id="{9DF158A1-3BD1-1EE0-F63F-64CF512878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25" r="2" b="4127"/>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Twitter icon PNG and SVG Vector Free Download">
            <a:extLst>
              <a:ext uri="{FF2B5EF4-FFF2-40B4-BE49-F238E27FC236}">
                <a16:creationId xmlns:a16="http://schemas.microsoft.com/office/drawing/2014/main" id="{766CC4A1-D0B2-C786-06EA-77BC4C86C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700" y="5557886"/>
            <a:ext cx="369203" cy="3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5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0DD4-F5FD-1F15-1AD5-D5ADB95CF1AB}"/>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The SEND Code of Practice (2015)</a:t>
            </a:r>
          </a:p>
        </p:txBody>
      </p:sp>
      <p:sp>
        <p:nvSpPr>
          <p:cNvPr id="4" name="TextBox 3">
            <a:extLst>
              <a:ext uri="{FF2B5EF4-FFF2-40B4-BE49-F238E27FC236}">
                <a16:creationId xmlns:a16="http://schemas.microsoft.com/office/drawing/2014/main" id="{63D94D4D-117E-C8B6-95A2-6948C5C324FD}"/>
              </a:ext>
            </a:extLst>
          </p:cNvPr>
          <p:cNvSpPr txBox="1"/>
          <p:nvPr/>
        </p:nvSpPr>
        <p:spPr>
          <a:xfrm>
            <a:off x="439420" y="1314440"/>
            <a:ext cx="9799413" cy="4524315"/>
          </a:xfrm>
          <a:prstGeom prst="rect">
            <a:avLst/>
          </a:prstGeom>
          <a:noFill/>
        </p:spPr>
        <p:txBody>
          <a:bodyPr wrap="square">
            <a:spAutoFit/>
          </a:bodyPr>
          <a:lstStyle/>
          <a:p>
            <a:r>
              <a:rPr lang="en-GB" sz="2400" dirty="0"/>
              <a:t>6.36 Teachers are </a:t>
            </a:r>
            <a:r>
              <a:rPr lang="en-GB" sz="2400" b="1" dirty="0"/>
              <a:t>responsible and accountable </a:t>
            </a:r>
            <a:r>
              <a:rPr lang="en-GB" sz="2400" dirty="0"/>
              <a:t>for the </a:t>
            </a:r>
            <a:r>
              <a:rPr lang="en-GB" sz="2400" b="1" dirty="0"/>
              <a:t>progress and development </a:t>
            </a:r>
            <a:r>
              <a:rPr lang="en-GB" sz="2400" dirty="0"/>
              <a:t>of the pupils in their class, </a:t>
            </a:r>
            <a:r>
              <a:rPr lang="en-GB" sz="2400" b="1" dirty="0"/>
              <a:t>including where pupils access support</a:t>
            </a:r>
            <a:r>
              <a:rPr lang="en-GB" sz="2400" dirty="0"/>
              <a:t> from teaching assistants or specialist staff. </a:t>
            </a:r>
          </a:p>
          <a:p>
            <a:endParaRPr lang="en-GB" sz="2400" dirty="0"/>
          </a:p>
          <a:p>
            <a:r>
              <a:rPr lang="en-GB" sz="2400" dirty="0"/>
              <a:t>6.37 </a:t>
            </a:r>
            <a:r>
              <a:rPr lang="en-GB" sz="2400" b="1" dirty="0"/>
              <a:t>High quality teaching, differentiated for individual pupils, is the first step </a:t>
            </a:r>
            <a:r>
              <a:rPr lang="en-GB" sz="2400" dirty="0"/>
              <a:t>in responding to pupils who have or may have SEN. </a:t>
            </a:r>
            <a:r>
              <a:rPr lang="en-GB" sz="2400" b="1" dirty="0"/>
              <a:t>Additional intervention and support cannot compensate for a lack of good quality teaching</a:t>
            </a:r>
            <a:r>
              <a:rPr lang="en-GB" sz="2400" dirty="0"/>
              <a:t>. Schools should regularly and carefully review the quality of teaching for all pupils, including those at risk of underachievement. This includes reviewing and, where necessary, improving, teachers’ understanding of strategies to identify and support vulnerable pupils and their knowledge of the SEN most frequently encountered.</a:t>
            </a:r>
          </a:p>
        </p:txBody>
      </p:sp>
      <p:pic>
        <p:nvPicPr>
          <p:cNvPr id="6" name="Picture 5">
            <a:extLst>
              <a:ext uri="{FF2B5EF4-FFF2-40B4-BE49-F238E27FC236}">
                <a16:creationId xmlns:a16="http://schemas.microsoft.com/office/drawing/2014/main" id="{05B75A5A-B152-81B5-1A58-7CC9F734EE46}"/>
              </a:ext>
            </a:extLst>
          </p:cNvPr>
          <p:cNvPicPr>
            <a:picLocks noChangeAspect="1"/>
          </p:cNvPicPr>
          <p:nvPr/>
        </p:nvPicPr>
        <p:blipFill>
          <a:blip r:embed="rId3"/>
          <a:stretch>
            <a:fillRect/>
          </a:stretch>
        </p:blipFill>
        <p:spPr>
          <a:xfrm>
            <a:off x="10418881" y="156201"/>
            <a:ext cx="1593071" cy="2251719"/>
          </a:xfrm>
          <a:prstGeom prst="rect">
            <a:avLst/>
          </a:prstGeom>
          <a:ln w="28575">
            <a:solidFill>
              <a:schemeClr val="tx1">
                <a:lumMod val="65000"/>
                <a:lumOff val="35000"/>
              </a:schemeClr>
            </a:solidFill>
          </a:ln>
        </p:spPr>
      </p:pic>
    </p:spTree>
    <p:extLst>
      <p:ext uri="{BB962C8B-B14F-4D97-AF65-F5344CB8AC3E}">
        <p14:creationId xmlns:p14="http://schemas.microsoft.com/office/powerpoint/2010/main" val="1386958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2734C3-EB9C-858D-182D-5BF544BAD6C8}"/>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The ITTECF (2024)</a:t>
            </a:r>
          </a:p>
        </p:txBody>
      </p:sp>
      <p:pic>
        <p:nvPicPr>
          <p:cNvPr id="3" name="Picture 2">
            <a:extLst>
              <a:ext uri="{FF2B5EF4-FFF2-40B4-BE49-F238E27FC236}">
                <a16:creationId xmlns:a16="http://schemas.microsoft.com/office/drawing/2014/main" id="{C8FE0E22-77CC-7A8C-087C-FA387A6B0BB7}"/>
              </a:ext>
            </a:extLst>
          </p:cNvPr>
          <p:cNvPicPr>
            <a:picLocks noChangeAspect="1"/>
          </p:cNvPicPr>
          <p:nvPr/>
        </p:nvPicPr>
        <p:blipFill>
          <a:blip r:embed="rId3"/>
          <a:stretch>
            <a:fillRect/>
          </a:stretch>
        </p:blipFill>
        <p:spPr>
          <a:xfrm>
            <a:off x="10546080" y="133120"/>
            <a:ext cx="1511462" cy="2149977"/>
          </a:xfrm>
          <a:prstGeom prst="rect">
            <a:avLst/>
          </a:prstGeom>
          <a:ln w="19050">
            <a:solidFill>
              <a:schemeClr val="tx1">
                <a:lumMod val="65000"/>
                <a:lumOff val="35000"/>
              </a:schemeClr>
            </a:solidFill>
          </a:ln>
        </p:spPr>
      </p:pic>
      <p:pic>
        <p:nvPicPr>
          <p:cNvPr id="8" name="Picture 7">
            <a:extLst>
              <a:ext uri="{FF2B5EF4-FFF2-40B4-BE49-F238E27FC236}">
                <a16:creationId xmlns:a16="http://schemas.microsoft.com/office/drawing/2014/main" id="{A604C554-5578-A8D7-3D3C-6EFF0395C02D}"/>
              </a:ext>
            </a:extLst>
          </p:cNvPr>
          <p:cNvPicPr>
            <a:picLocks noChangeAspect="1"/>
          </p:cNvPicPr>
          <p:nvPr/>
        </p:nvPicPr>
        <p:blipFill>
          <a:blip r:embed="rId4"/>
          <a:stretch>
            <a:fillRect/>
          </a:stretch>
        </p:blipFill>
        <p:spPr>
          <a:xfrm>
            <a:off x="1358277" y="1208108"/>
            <a:ext cx="9053345" cy="5563082"/>
          </a:xfrm>
          <a:prstGeom prst="rect">
            <a:avLst/>
          </a:prstGeom>
        </p:spPr>
      </p:pic>
    </p:spTree>
    <p:extLst>
      <p:ext uri="{BB962C8B-B14F-4D97-AF65-F5344CB8AC3E}">
        <p14:creationId xmlns:p14="http://schemas.microsoft.com/office/powerpoint/2010/main" val="332342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2734C3-EB9C-858D-182D-5BF544BAD6C8}"/>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The ITTECF (2024)</a:t>
            </a:r>
          </a:p>
        </p:txBody>
      </p:sp>
      <p:pic>
        <p:nvPicPr>
          <p:cNvPr id="3" name="Picture 2">
            <a:extLst>
              <a:ext uri="{FF2B5EF4-FFF2-40B4-BE49-F238E27FC236}">
                <a16:creationId xmlns:a16="http://schemas.microsoft.com/office/drawing/2014/main" id="{C8FE0E22-77CC-7A8C-087C-FA387A6B0BB7}"/>
              </a:ext>
            </a:extLst>
          </p:cNvPr>
          <p:cNvPicPr>
            <a:picLocks noChangeAspect="1"/>
          </p:cNvPicPr>
          <p:nvPr/>
        </p:nvPicPr>
        <p:blipFill>
          <a:blip r:embed="rId3"/>
          <a:stretch>
            <a:fillRect/>
          </a:stretch>
        </p:blipFill>
        <p:spPr>
          <a:xfrm>
            <a:off x="10546080" y="133120"/>
            <a:ext cx="1511462" cy="2149977"/>
          </a:xfrm>
          <a:prstGeom prst="rect">
            <a:avLst/>
          </a:prstGeom>
          <a:ln w="19050">
            <a:solidFill>
              <a:schemeClr val="tx1">
                <a:lumMod val="65000"/>
                <a:lumOff val="35000"/>
              </a:schemeClr>
            </a:solidFill>
          </a:ln>
        </p:spPr>
      </p:pic>
      <p:pic>
        <p:nvPicPr>
          <p:cNvPr id="4" name="Picture 3">
            <a:extLst>
              <a:ext uri="{FF2B5EF4-FFF2-40B4-BE49-F238E27FC236}">
                <a16:creationId xmlns:a16="http://schemas.microsoft.com/office/drawing/2014/main" id="{D6624FF0-FE4C-6B47-8D0C-F8575B4DB964}"/>
              </a:ext>
            </a:extLst>
          </p:cNvPr>
          <p:cNvPicPr>
            <a:picLocks noChangeAspect="1"/>
          </p:cNvPicPr>
          <p:nvPr/>
        </p:nvPicPr>
        <p:blipFill>
          <a:blip r:embed="rId4"/>
          <a:stretch>
            <a:fillRect/>
          </a:stretch>
        </p:blipFill>
        <p:spPr>
          <a:xfrm>
            <a:off x="383459" y="1208107"/>
            <a:ext cx="10028164" cy="5284765"/>
          </a:xfrm>
          <a:prstGeom prst="rect">
            <a:avLst/>
          </a:prstGeom>
        </p:spPr>
      </p:pic>
    </p:spTree>
    <p:extLst>
      <p:ext uri="{BB962C8B-B14F-4D97-AF65-F5344CB8AC3E}">
        <p14:creationId xmlns:p14="http://schemas.microsoft.com/office/powerpoint/2010/main" val="361673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9E7DD9-9B01-4D15-B715-FA7C42FF6EE8}"/>
              </a:ext>
            </a:extLst>
          </p:cNvPr>
          <p:cNvSpPr>
            <a:spLocks noGrp="1"/>
          </p:cNvSpPr>
          <p:nvPr>
            <p:ph sz="half" idx="2"/>
          </p:nvPr>
        </p:nvSpPr>
        <p:spPr>
          <a:xfrm>
            <a:off x="514668" y="1586706"/>
            <a:ext cx="5157787" cy="3684588"/>
          </a:xfrm>
        </p:spPr>
        <p:txBody>
          <a:bodyPr>
            <a:normAutofit fontScale="92500" lnSpcReduction="20000"/>
          </a:bodyPr>
          <a:lstStyle/>
          <a:p>
            <a:pPr marL="0" indent="0">
              <a:buNone/>
            </a:pPr>
            <a:r>
              <a:rPr lang="en-GB" b="1" u="sng" dirty="0"/>
              <a:t>2014 School Inspection Handbook</a:t>
            </a:r>
          </a:p>
          <a:p>
            <a:pPr marL="0" indent="0">
              <a:buNone/>
            </a:pPr>
            <a:r>
              <a:rPr lang="en-GB" sz="2800" dirty="0">
                <a:latin typeface="Calibri" panose="020F0502020204030204" pitchFamily="34" charset="0"/>
              </a:rPr>
              <a:t>Teachers use </a:t>
            </a:r>
            <a:r>
              <a:rPr lang="en-GB" sz="2800" b="1" dirty="0">
                <a:latin typeface="Calibri" panose="020F0502020204030204" pitchFamily="34" charset="0"/>
              </a:rPr>
              <a:t>well-judged</a:t>
            </a:r>
            <a:r>
              <a:rPr lang="en-GB" sz="2800" dirty="0">
                <a:latin typeface="Calibri" panose="020F0502020204030204" pitchFamily="34" charset="0"/>
              </a:rPr>
              <a:t> and </a:t>
            </a:r>
            <a:r>
              <a:rPr lang="en-GB" sz="2800" b="1" dirty="0">
                <a:latin typeface="Calibri" panose="020F0502020204030204" pitchFamily="34" charset="0"/>
              </a:rPr>
              <a:t>often imaginative teaching strategies</a:t>
            </a:r>
            <a:r>
              <a:rPr lang="en-GB" sz="2800" dirty="0">
                <a:latin typeface="Calibri" panose="020F0502020204030204" pitchFamily="34" charset="0"/>
              </a:rPr>
              <a:t>, including setting appropriate homework that, together with clearly </a:t>
            </a:r>
            <a:r>
              <a:rPr lang="en-GB" sz="2800" b="1" dirty="0">
                <a:latin typeface="Calibri" panose="020F0502020204030204" pitchFamily="34" charset="0"/>
              </a:rPr>
              <a:t>directed and timely support and intervention</a:t>
            </a:r>
            <a:r>
              <a:rPr lang="en-GB" sz="2800" dirty="0">
                <a:latin typeface="Calibri" panose="020F0502020204030204" pitchFamily="34" charset="0"/>
              </a:rPr>
              <a:t>, </a:t>
            </a:r>
            <a:r>
              <a:rPr lang="en-GB" sz="2800" b="1" dirty="0">
                <a:latin typeface="Calibri" panose="020F0502020204030204" pitchFamily="34" charset="0"/>
              </a:rPr>
              <a:t>match individual needs</a:t>
            </a:r>
            <a:r>
              <a:rPr lang="en-GB" sz="2800" dirty="0">
                <a:latin typeface="Calibri" panose="020F0502020204030204" pitchFamily="34" charset="0"/>
              </a:rPr>
              <a:t> accurately. Consequently, pupils learn exceptionally well across the curriculum.</a:t>
            </a:r>
          </a:p>
        </p:txBody>
      </p:sp>
      <p:sp>
        <p:nvSpPr>
          <p:cNvPr id="6" name="Content Placeholder 5">
            <a:extLst>
              <a:ext uri="{FF2B5EF4-FFF2-40B4-BE49-F238E27FC236}">
                <a16:creationId xmlns:a16="http://schemas.microsoft.com/office/drawing/2014/main" id="{A8B5A826-235B-45E7-991E-4F2434E098BD}"/>
              </a:ext>
            </a:extLst>
          </p:cNvPr>
          <p:cNvSpPr>
            <a:spLocks noGrp="1"/>
          </p:cNvSpPr>
          <p:nvPr>
            <p:ph sz="quarter" idx="4"/>
          </p:nvPr>
        </p:nvSpPr>
        <p:spPr>
          <a:xfrm>
            <a:off x="6519547" y="1586706"/>
            <a:ext cx="5183188" cy="3684588"/>
          </a:xfrm>
        </p:spPr>
        <p:txBody>
          <a:bodyPr>
            <a:normAutofit fontScale="92500" lnSpcReduction="20000"/>
          </a:bodyPr>
          <a:lstStyle/>
          <a:p>
            <a:pPr marL="0" indent="0">
              <a:buNone/>
            </a:pPr>
            <a:r>
              <a:rPr lang="en-GB" b="1" u="sng" dirty="0"/>
              <a:t>2024 School Inspection Handbook</a:t>
            </a:r>
          </a:p>
          <a:p>
            <a:pPr marL="0" indent="0">
              <a:buNone/>
            </a:pPr>
            <a:r>
              <a:rPr lang="en-GB" b="0" i="0" dirty="0">
                <a:solidFill>
                  <a:srgbClr val="0B0C0C"/>
                </a:solidFill>
                <a:effectLst/>
                <a:latin typeface="GDS Transport"/>
              </a:rPr>
              <a:t>Teachers </a:t>
            </a:r>
            <a:r>
              <a:rPr lang="en-GB" b="1" i="0" dirty="0">
                <a:solidFill>
                  <a:srgbClr val="0B0C0C"/>
                </a:solidFill>
                <a:effectLst/>
                <a:latin typeface="GDS Transport"/>
              </a:rPr>
              <a:t>present subject matter clearly</a:t>
            </a:r>
            <a:r>
              <a:rPr lang="en-GB" b="0" i="0" dirty="0">
                <a:solidFill>
                  <a:srgbClr val="0B0C0C"/>
                </a:solidFill>
                <a:effectLst/>
                <a:latin typeface="GDS Transport"/>
              </a:rPr>
              <a:t>, promoting appropriate discussion about the subject matter being taught. They check pupils’ understanding systematically, </a:t>
            </a:r>
            <a:r>
              <a:rPr lang="en-GB" b="1" i="0" dirty="0">
                <a:solidFill>
                  <a:srgbClr val="0B0C0C"/>
                </a:solidFill>
                <a:effectLst/>
                <a:latin typeface="GDS Transport"/>
              </a:rPr>
              <a:t>identify misconceptions </a:t>
            </a:r>
            <a:r>
              <a:rPr lang="en-GB" b="0" i="0" dirty="0">
                <a:solidFill>
                  <a:srgbClr val="0B0C0C"/>
                </a:solidFill>
                <a:effectLst/>
                <a:latin typeface="GDS Transport"/>
              </a:rPr>
              <a:t>accurately and provide clear, direct feedback. In so doing, they </a:t>
            </a:r>
            <a:r>
              <a:rPr lang="en-GB" b="1" i="0" dirty="0">
                <a:solidFill>
                  <a:srgbClr val="0B0C0C"/>
                </a:solidFill>
                <a:effectLst/>
                <a:latin typeface="GDS Transport"/>
              </a:rPr>
              <a:t>respond and adapt their teaching</a:t>
            </a:r>
            <a:r>
              <a:rPr lang="en-GB" b="0" i="0" dirty="0">
                <a:solidFill>
                  <a:srgbClr val="0B0C0C"/>
                </a:solidFill>
                <a:effectLst/>
                <a:latin typeface="GDS Transport"/>
              </a:rPr>
              <a:t> as necessary </a:t>
            </a:r>
            <a:r>
              <a:rPr lang="en-GB" b="1" i="0" dirty="0">
                <a:solidFill>
                  <a:srgbClr val="0B0C0C"/>
                </a:solidFill>
                <a:effectLst/>
                <a:latin typeface="GDS Transport"/>
              </a:rPr>
              <a:t>without unnecessarily elaborate or individualised approaches</a:t>
            </a:r>
            <a:r>
              <a:rPr lang="en-GB" b="0" i="0" dirty="0">
                <a:solidFill>
                  <a:srgbClr val="0B0C0C"/>
                </a:solidFill>
                <a:effectLst/>
                <a:latin typeface="GDS Transport"/>
              </a:rPr>
              <a:t>.</a:t>
            </a:r>
          </a:p>
          <a:p>
            <a:pPr marL="0" indent="0">
              <a:buNone/>
            </a:pPr>
            <a:endParaRPr lang="en-GB" dirty="0"/>
          </a:p>
        </p:txBody>
      </p:sp>
      <p:sp>
        <p:nvSpPr>
          <p:cNvPr id="13" name="Title 1">
            <a:extLst>
              <a:ext uri="{FF2B5EF4-FFF2-40B4-BE49-F238E27FC236}">
                <a16:creationId xmlns:a16="http://schemas.microsoft.com/office/drawing/2014/main" id="{6C58F855-CD48-2711-7621-2FCA6C2223BA}"/>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OFSTED Grade Descriptors for Quality of Education</a:t>
            </a:r>
          </a:p>
        </p:txBody>
      </p:sp>
      <p:sp>
        <p:nvSpPr>
          <p:cNvPr id="14" name="Arrow: Right 13">
            <a:extLst>
              <a:ext uri="{FF2B5EF4-FFF2-40B4-BE49-F238E27FC236}">
                <a16:creationId xmlns:a16="http://schemas.microsoft.com/office/drawing/2014/main" id="{303A873D-6CA5-F17B-A39A-811CCCDFC49F}"/>
              </a:ext>
            </a:extLst>
          </p:cNvPr>
          <p:cNvSpPr/>
          <p:nvPr/>
        </p:nvSpPr>
        <p:spPr>
          <a:xfrm>
            <a:off x="4956174" y="2458105"/>
            <a:ext cx="1432560" cy="589280"/>
          </a:xfrm>
          <a:prstGeom prst="rightArrow">
            <a:avLst/>
          </a:prstGeom>
          <a:solidFill>
            <a:schemeClr val="bg2"/>
          </a:solid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New Ofsted Education Inspection Framework - PE Scholar">
            <a:extLst>
              <a:ext uri="{FF2B5EF4-FFF2-40B4-BE49-F238E27FC236}">
                <a16:creationId xmlns:a16="http://schemas.microsoft.com/office/drawing/2014/main" id="{F3535F96-D85E-DBE7-1B8A-06775E0F78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b="32444"/>
          <a:stretch/>
        </p:blipFill>
        <p:spPr bwMode="auto">
          <a:xfrm>
            <a:off x="2757173" y="5012035"/>
            <a:ext cx="3631561" cy="175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5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Thinking Face emoji Meaning | Dictionary.com">
            <a:extLst>
              <a:ext uri="{FF2B5EF4-FFF2-40B4-BE49-F238E27FC236}">
                <a16:creationId xmlns:a16="http://schemas.microsoft.com/office/drawing/2014/main" id="{DA0CD190-8FBF-5BAF-FDAC-2ED19DEBC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467868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2A4F309E-0355-EFE3-57B5-8927573B483D}"/>
              </a:ext>
            </a:extLst>
          </p:cNvPr>
          <p:cNvSpPr/>
          <p:nvPr/>
        </p:nvSpPr>
        <p:spPr>
          <a:xfrm>
            <a:off x="2804160" y="243840"/>
            <a:ext cx="9113520" cy="4561840"/>
          </a:xfrm>
          <a:prstGeom prst="cloudCallout">
            <a:avLst>
              <a:gd name="adj1" fmla="val -56730"/>
              <a:gd name="adj2" fmla="val 51587"/>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rPr>
              <a:t>What was the problem with ‘differentiation’?</a:t>
            </a:r>
          </a:p>
        </p:txBody>
      </p:sp>
      <p:sp>
        <p:nvSpPr>
          <p:cNvPr id="4" name="TextBox 3">
            <a:extLst>
              <a:ext uri="{FF2B5EF4-FFF2-40B4-BE49-F238E27FC236}">
                <a16:creationId xmlns:a16="http://schemas.microsoft.com/office/drawing/2014/main" id="{B225CCF0-D589-DC25-6458-48F24EE3936F}"/>
              </a:ext>
            </a:extLst>
          </p:cNvPr>
          <p:cNvSpPr txBox="1"/>
          <p:nvPr/>
        </p:nvSpPr>
        <p:spPr>
          <a:xfrm>
            <a:off x="3342640" y="5022949"/>
            <a:ext cx="3423920" cy="1569660"/>
          </a:xfrm>
          <a:prstGeom prst="rect">
            <a:avLst/>
          </a:prstGeom>
          <a:noFill/>
        </p:spPr>
        <p:txBody>
          <a:bodyPr wrap="square">
            <a:spAutoFit/>
          </a:bodyPr>
          <a:lstStyle/>
          <a:p>
            <a:r>
              <a:rPr lang="en-GB" sz="2400" b="1" dirty="0"/>
              <a:t>Differentiation: </a:t>
            </a:r>
            <a:r>
              <a:rPr lang="en-GB" sz="2400" dirty="0"/>
              <a:t>tailoring teaching to meet the individual needs of each student. </a:t>
            </a:r>
          </a:p>
        </p:txBody>
      </p:sp>
      <p:sp>
        <p:nvSpPr>
          <p:cNvPr id="5" name="TextBox 4">
            <a:extLst>
              <a:ext uri="{FF2B5EF4-FFF2-40B4-BE49-F238E27FC236}">
                <a16:creationId xmlns:a16="http://schemas.microsoft.com/office/drawing/2014/main" id="{AD64600A-08F3-0E81-EB44-575E22389D2F}"/>
              </a:ext>
            </a:extLst>
          </p:cNvPr>
          <p:cNvSpPr txBox="1"/>
          <p:nvPr/>
        </p:nvSpPr>
        <p:spPr>
          <a:xfrm>
            <a:off x="8188960" y="5022949"/>
            <a:ext cx="3423920" cy="1569660"/>
          </a:xfrm>
          <a:prstGeom prst="rect">
            <a:avLst/>
          </a:prstGeom>
          <a:noFill/>
        </p:spPr>
        <p:txBody>
          <a:bodyPr wrap="square">
            <a:spAutoFit/>
          </a:bodyPr>
          <a:lstStyle/>
          <a:p>
            <a:r>
              <a:rPr lang="en-GB" sz="2400" b="1" dirty="0"/>
              <a:t>Adaptive Teaching: </a:t>
            </a:r>
            <a:r>
              <a:rPr lang="en-GB" sz="2400" dirty="0"/>
              <a:t>adapt teaching to respond to the strengths and needs of all pupils</a:t>
            </a:r>
          </a:p>
        </p:txBody>
      </p:sp>
      <p:sp>
        <p:nvSpPr>
          <p:cNvPr id="7" name="Arrow: Right 6">
            <a:extLst>
              <a:ext uri="{FF2B5EF4-FFF2-40B4-BE49-F238E27FC236}">
                <a16:creationId xmlns:a16="http://schemas.microsoft.com/office/drawing/2014/main" id="{BCAE9309-5C75-3E59-6C83-CD8E4B9E8596}"/>
              </a:ext>
            </a:extLst>
          </p:cNvPr>
          <p:cNvSpPr/>
          <p:nvPr/>
        </p:nvSpPr>
        <p:spPr>
          <a:xfrm>
            <a:off x="6644640" y="5506105"/>
            <a:ext cx="1432560" cy="589280"/>
          </a:xfrm>
          <a:prstGeom prst="rightArrow">
            <a:avLst/>
          </a:prstGeom>
          <a:solidFill>
            <a:schemeClr val="bg2"/>
          </a:solid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0876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25DB-701E-A254-C343-ECD3D1F1C0E9}"/>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Today’s aims:</a:t>
            </a:r>
          </a:p>
        </p:txBody>
      </p:sp>
      <p:sp>
        <p:nvSpPr>
          <p:cNvPr id="3" name="Content Placeholder 2">
            <a:extLst>
              <a:ext uri="{FF2B5EF4-FFF2-40B4-BE49-F238E27FC236}">
                <a16:creationId xmlns:a16="http://schemas.microsoft.com/office/drawing/2014/main" id="{1F963E71-C958-9675-8702-9B47CAA400A5}"/>
              </a:ext>
            </a:extLst>
          </p:cNvPr>
          <p:cNvSpPr txBox="1">
            <a:spLocks/>
          </p:cNvSpPr>
          <p:nvPr/>
        </p:nvSpPr>
        <p:spPr>
          <a:xfrm>
            <a:off x="485140" y="1409064"/>
            <a:ext cx="11221720" cy="4971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solidFill>
                  <a:schemeClr val="accent6"/>
                </a:solidFill>
              </a:rPr>
              <a:t>ALL</a:t>
            </a:r>
            <a:r>
              <a:rPr lang="en-GB" sz="3200" dirty="0"/>
              <a:t>: define adaptive teaching</a:t>
            </a:r>
          </a:p>
          <a:p>
            <a:pPr marL="0" indent="0">
              <a:buNone/>
            </a:pPr>
            <a:endParaRPr lang="en-GB" sz="3200" dirty="0"/>
          </a:p>
          <a:p>
            <a:pPr marL="0" indent="0">
              <a:buNone/>
            </a:pPr>
            <a:r>
              <a:rPr lang="en-GB" sz="3200" b="1" dirty="0">
                <a:solidFill>
                  <a:schemeClr val="accent2"/>
                </a:solidFill>
              </a:rPr>
              <a:t>MOST</a:t>
            </a:r>
            <a:r>
              <a:rPr lang="en-GB" sz="3200" dirty="0"/>
              <a:t>: explain why it is important to adapt out reaching our lessons</a:t>
            </a:r>
          </a:p>
          <a:p>
            <a:pPr marL="0" indent="0">
              <a:buNone/>
            </a:pPr>
            <a:endParaRPr lang="en-GB" sz="3200" dirty="0"/>
          </a:p>
          <a:p>
            <a:pPr marL="0" indent="0">
              <a:buNone/>
            </a:pPr>
            <a:r>
              <a:rPr lang="en-GB" sz="3200" b="1" dirty="0">
                <a:solidFill>
                  <a:srgbClr val="FF0000"/>
                </a:solidFill>
              </a:rPr>
              <a:t>SOME</a:t>
            </a:r>
            <a:r>
              <a:rPr lang="en-GB" sz="3200" dirty="0"/>
              <a:t>: start to implement adaptive teaching into our lesson planning.</a:t>
            </a:r>
          </a:p>
        </p:txBody>
      </p:sp>
      <p:pic>
        <p:nvPicPr>
          <p:cNvPr id="4" name="Picture 2" descr="ARTEMIS - Greek Goddess of Hunting &amp;amp; Wild Animals (Roman Diana)">
            <a:extLst>
              <a:ext uri="{FF2B5EF4-FFF2-40B4-BE49-F238E27FC236}">
                <a16:creationId xmlns:a16="http://schemas.microsoft.com/office/drawing/2014/main" id="{C371C156-2860-877F-E3A4-F0D95EC67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8959" y="166768"/>
            <a:ext cx="1283421" cy="182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10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FACAD-C637-4349-A43B-60E4EBF402D2}"/>
              </a:ext>
            </a:extLst>
          </p:cNvPr>
          <p:cNvPicPr>
            <a:picLocks noChangeAspect="1"/>
          </p:cNvPicPr>
          <p:nvPr/>
        </p:nvPicPr>
        <p:blipFill rotWithShape="1">
          <a:blip r:embed="rId2">
            <a:extLst>
              <a:ext uri="{28A0092B-C50C-407E-A947-70E740481C1C}">
                <a14:useLocalDpi xmlns:a14="http://schemas.microsoft.com/office/drawing/2010/main" val="0"/>
              </a:ext>
            </a:extLst>
          </a:blip>
          <a:srcRect l="32088" t="17149" r="36211" b="779"/>
          <a:stretch/>
        </p:blipFill>
        <p:spPr>
          <a:xfrm>
            <a:off x="7343480" y="207389"/>
            <a:ext cx="4581427" cy="6413999"/>
          </a:xfrm>
          <a:prstGeom prst="rect">
            <a:avLst/>
          </a:prstGeom>
          <a:ln w="19050">
            <a:solidFill>
              <a:schemeClr val="tx1">
                <a:lumMod val="50000"/>
                <a:lumOff val="50000"/>
              </a:schemeClr>
            </a:solidFill>
          </a:ln>
        </p:spPr>
      </p:pic>
      <p:sp>
        <p:nvSpPr>
          <p:cNvPr id="5" name="TextBox 4">
            <a:extLst>
              <a:ext uri="{FF2B5EF4-FFF2-40B4-BE49-F238E27FC236}">
                <a16:creationId xmlns:a16="http://schemas.microsoft.com/office/drawing/2014/main" id="{9E23F4CC-E0A8-434F-9A6A-9F105D04F1CF}"/>
              </a:ext>
            </a:extLst>
          </p:cNvPr>
          <p:cNvSpPr txBox="1"/>
          <p:nvPr/>
        </p:nvSpPr>
        <p:spPr>
          <a:xfrm>
            <a:off x="267092" y="312797"/>
            <a:ext cx="6865228" cy="5293757"/>
          </a:xfrm>
          <a:prstGeom prst="rect">
            <a:avLst/>
          </a:prstGeom>
          <a:noFill/>
        </p:spPr>
        <p:txBody>
          <a:bodyPr wrap="square">
            <a:spAutoFit/>
          </a:bodyPr>
          <a:lstStyle/>
          <a:p>
            <a:pPr marL="0" indent="0">
              <a:buNone/>
            </a:pPr>
            <a:r>
              <a:rPr lang="en-GB" sz="2600" dirty="0">
                <a:latin typeface="Calibri" panose="020F0502020204030204" pitchFamily="34" charset="0"/>
              </a:rPr>
              <a:t>“In the past, differentiation has commonly been seen as pitching the lesson at the middle of the group, giving the weaker pupils easier material and the more able some form of extension exercise.”</a:t>
            </a:r>
          </a:p>
          <a:p>
            <a:pPr marL="0" indent="0">
              <a:buNone/>
            </a:pPr>
            <a:endParaRPr lang="en-GB" sz="2600" dirty="0">
              <a:latin typeface="Calibri" panose="020F0502020204030204" pitchFamily="34" charset="0"/>
            </a:endParaRPr>
          </a:p>
          <a:p>
            <a:pPr marL="0" indent="0">
              <a:buNone/>
            </a:pPr>
            <a:r>
              <a:rPr lang="en-GB" sz="2600" dirty="0">
                <a:latin typeface="Calibri" panose="020F0502020204030204" pitchFamily="34" charset="0"/>
              </a:rPr>
              <a:t>“It is sometimes assumed that ‘lower ability’ pupils cannot deal with too much information so they are given a slimmed down curriculum which somehow wants them to understand complex issues on the basis of less information, when quite often they need </a:t>
            </a:r>
            <a:r>
              <a:rPr lang="en-GB" sz="2600" i="1" dirty="0">
                <a:latin typeface="Calibri" panose="020F0502020204030204" pitchFamily="34" charset="0"/>
              </a:rPr>
              <a:t>more</a:t>
            </a:r>
            <a:r>
              <a:rPr lang="en-GB" sz="2600" dirty="0">
                <a:latin typeface="Calibri" panose="020F0502020204030204" pitchFamily="34" charset="0"/>
              </a:rPr>
              <a:t> information to make something intelligible.”</a:t>
            </a:r>
          </a:p>
        </p:txBody>
      </p:sp>
      <p:sp>
        <p:nvSpPr>
          <p:cNvPr id="4" name="TextBox 3">
            <a:extLst>
              <a:ext uri="{FF2B5EF4-FFF2-40B4-BE49-F238E27FC236}">
                <a16:creationId xmlns:a16="http://schemas.microsoft.com/office/drawing/2014/main" id="{48E06081-D6B3-0401-187B-6926E4756332}"/>
              </a:ext>
            </a:extLst>
          </p:cNvPr>
          <p:cNvSpPr txBox="1"/>
          <p:nvPr/>
        </p:nvSpPr>
        <p:spPr>
          <a:xfrm>
            <a:off x="91440" y="6360537"/>
            <a:ext cx="7741920" cy="353943"/>
          </a:xfrm>
          <a:prstGeom prst="rect">
            <a:avLst/>
          </a:prstGeom>
          <a:noFill/>
        </p:spPr>
        <p:txBody>
          <a:bodyPr wrap="square">
            <a:spAutoFit/>
          </a:bodyPr>
          <a:lstStyle/>
          <a:p>
            <a:pPr marL="0" indent="0">
              <a:buNone/>
            </a:pPr>
            <a:r>
              <a:rPr lang="en-GB" sz="1700" i="1" dirty="0">
                <a:latin typeface="Calibri" panose="020F0502020204030204" pitchFamily="34" charset="0"/>
              </a:rPr>
              <a:t>Harris, R. (2005) Does differentiation have to mean different?  </a:t>
            </a:r>
            <a:r>
              <a:rPr lang="en-GB" sz="1700" dirty="0">
                <a:latin typeface="Calibri" panose="020F0502020204030204" pitchFamily="34" charset="0"/>
              </a:rPr>
              <a:t>Teaching History</a:t>
            </a:r>
            <a:endParaRPr lang="en-GB" sz="1700" i="1" dirty="0">
              <a:latin typeface="Calibri" panose="020F0502020204030204" pitchFamily="34" charset="0"/>
            </a:endParaRPr>
          </a:p>
        </p:txBody>
      </p:sp>
    </p:spTree>
    <p:extLst>
      <p:ext uri="{BB962C8B-B14F-4D97-AF65-F5344CB8AC3E}">
        <p14:creationId xmlns:p14="http://schemas.microsoft.com/office/powerpoint/2010/main" val="41992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Daniel Brettig 🏏 on X: &quot;Bart Simpson watching Khawaja and Marsh deliver  remedial batting for Aust: &quot;Let me get this straight. We're behind the rest  of our class and we're going to">
            <a:extLst>
              <a:ext uri="{FF2B5EF4-FFF2-40B4-BE49-F238E27FC236}">
                <a16:creationId xmlns:a16="http://schemas.microsoft.com/office/drawing/2014/main" id="{661CBB58-5A08-2339-B17B-C375E1863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170" y="3117698"/>
            <a:ext cx="6447790" cy="36107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medial Class Teacher | Simpsons Wiki | Fandom">
            <a:extLst>
              <a:ext uri="{FF2B5EF4-FFF2-40B4-BE49-F238E27FC236}">
                <a16:creationId xmlns:a16="http://schemas.microsoft.com/office/drawing/2014/main" id="{3D654EE5-F93F-D3D2-4E30-C0B72910C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71" y="3117698"/>
            <a:ext cx="4814349" cy="36107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4BDC7E93-2FBE-47F2-7E8C-F7E0D8CEF0B5}"/>
              </a:ext>
            </a:extLst>
          </p:cNvPr>
          <p:cNvSpPr/>
          <p:nvPr/>
        </p:nvSpPr>
        <p:spPr>
          <a:xfrm>
            <a:off x="487680" y="304800"/>
            <a:ext cx="11308080" cy="2296160"/>
          </a:xfrm>
          <a:prstGeom prst="wedgeRoundRectCallout">
            <a:avLst>
              <a:gd name="adj1" fmla="val 20880"/>
              <a:gd name="adj2" fmla="val 89539"/>
              <a:gd name="adj3" fmla="val 16667"/>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Let me get this straight, we’re behind the other kids and we’re going to catch them up by going slower than them?</a:t>
            </a:r>
          </a:p>
        </p:txBody>
      </p:sp>
    </p:spTree>
    <p:extLst>
      <p:ext uri="{BB962C8B-B14F-4D97-AF65-F5344CB8AC3E}">
        <p14:creationId xmlns:p14="http://schemas.microsoft.com/office/powerpoint/2010/main" val="76762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76C53A8-9501-30D1-D020-A44C5FA43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9" y="57110"/>
            <a:ext cx="8330874" cy="50847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ex Quigley (The Confident Teacher)">
            <a:extLst>
              <a:ext uri="{FF2B5EF4-FFF2-40B4-BE49-F238E27FC236}">
                <a16:creationId xmlns:a16="http://schemas.microsoft.com/office/drawing/2014/main" id="{E7922CC4-BE16-CAD5-F383-16680AEDA8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73" t="9037" r="19150"/>
          <a:stretch/>
        </p:blipFill>
        <p:spPr bwMode="auto">
          <a:xfrm>
            <a:off x="8421054" y="3830319"/>
            <a:ext cx="3608385" cy="28698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040A77-92F7-42EF-1DA9-78A3B226419F}"/>
              </a:ext>
            </a:extLst>
          </p:cNvPr>
          <p:cNvSpPr txBox="1"/>
          <p:nvPr/>
        </p:nvSpPr>
        <p:spPr>
          <a:xfrm>
            <a:off x="8421053" y="2529605"/>
            <a:ext cx="3579491" cy="1231106"/>
          </a:xfrm>
          <a:prstGeom prst="rect">
            <a:avLst/>
          </a:prstGeom>
          <a:noFill/>
        </p:spPr>
        <p:txBody>
          <a:bodyPr wrap="square" rtlCol="0">
            <a:spAutoFit/>
          </a:bodyPr>
          <a:lstStyle/>
          <a:p>
            <a:pPr algn="r"/>
            <a:r>
              <a:rPr lang="en-GB" sz="2000" b="1" dirty="0"/>
              <a:t>Alex Quigley</a:t>
            </a:r>
          </a:p>
          <a:p>
            <a:pPr algn="r"/>
            <a:r>
              <a:rPr lang="en-GB" dirty="0">
                <a:hlinkClick r:id="rId4"/>
              </a:rPr>
              <a:t>https://alexquigley.co.uk/adaptive-teaching-scaffolds-scale-structure-and-style/</a:t>
            </a:r>
            <a:r>
              <a:rPr lang="en-GB" dirty="0"/>
              <a:t> </a:t>
            </a:r>
          </a:p>
        </p:txBody>
      </p:sp>
      <p:pic>
        <p:nvPicPr>
          <p:cNvPr id="2054" name="Picture 6" descr="Image">
            <a:extLst>
              <a:ext uri="{FF2B5EF4-FFF2-40B4-BE49-F238E27FC236}">
                <a16:creationId xmlns:a16="http://schemas.microsoft.com/office/drawing/2014/main" id="{6C717436-81BA-F985-195B-7EA141DC2B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3" t="34667" r="60935" b="53185"/>
          <a:stretch/>
        </p:blipFill>
        <p:spPr bwMode="auto">
          <a:xfrm>
            <a:off x="467360" y="5141872"/>
            <a:ext cx="3608385" cy="16811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
            <a:extLst>
              <a:ext uri="{FF2B5EF4-FFF2-40B4-BE49-F238E27FC236}">
                <a16:creationId xmlns:a16="http://schemas.microsoft.com/office/drawing/2014/main" id="{6F16B610-9D58-6346-D344-8863BCF9D5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498" t="34667" r="3388" b="53185"/>
          <a:stretch/>
        </p:blipFill>
        <p:spPr bwMode="auto">
          <a:xfrm>
            <a:off x="4428177" y="5141872"/>
            <a:ext cx="3688080" cy="168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35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25DB-701E-A254-C343-ECD3D1F1C0E9}"/>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Ashbee’s restaurant analogy – quality first teaching</a:t>
            </a:r>
          </a:p>
        </p:txBody>
      </p:sp>
      <p:sp>
        <p:nvSpPr>
          <p:cNvPr id="3" name="Content Placeholder 2">
            <a:extLst>
              <a:ext uri="{FF2B5EF4-FFF2-40B4-BE49-F238E27FC236}">
                <a16:creationId xmlns:a16="http://schemas.microsoft.com/office/drawing/2014/main" id="{1F963E71-C958-9675-8702-9B47CAA400A5}"/>
              </a:ext>
            </a:extLst>
          </p:cNvPr>
          <p:cNvSpPr txBox="1">
            <a:spLocks/>
          </p:cNvSpPr>
          <p:nvPr/>
        </p:nvSpPr>
        <p:spPr>
          <a:xfrm>
            <a:off x="485140" y="1409065"/>
            <a:ext cx="1122172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There’s an outbreak of E. coli at a restaurant.</a:t>
            </a:r>
          </a:p>
          <a:p>
            <a:r>
              <a:rPr lang="en-GB" dirty="0"/>
              <a:t>The local hospital reports patients being treated for the bug fall into two ‘key groups’: babies and the elderly</a:t>
            </a:r>
          </a:p>
          <a:p>
            <a:r>
              <a:rPr lang="en-GB" dirty="0"/>
              <a:t>Options the restaurant is considering:</a:t>
            </a:r>
          </a:p>
          <a:p>
            <a:pPr lvl="1"/>
            <a:r>
              <a:rPr lang="en-GB" dirty="0"/>
              <a:t>collect data when orders are taken and to cook the food for twice as long as normal for those customers who are over the age of 65.</a:t>
            </a:r>
          </a:p>
          <a:p>
            <a:pPr lvl="1"/>
            <a:r>
              <a:rPr lang="en-GB" dirty="0"/>
              <a:t>preparing food for babies using specially sterilised utensils</a:t>
            </a:r>
          </a:p>
          <a:p>
            <a:pPr lvl="1"/>
            <a:endParaRPr lang="en-GB" dirty="0"/>
          </a:p>
          <a:p>
            <a:r>
              <a:rPr lang="en-GB" dirty="0"/>
              <a:t>What needs to happen - sort out the hygiene in its whole operation. It doesn’t need to change what it does for the key groups. </a:t>
            </a:r>
            <a:r>
              <a:rPr lang="en-GB" i="1" dirty="0"/>
              <a:t>It needs to change what it is doing at its core</a:t>
            </a:r>
            <a:r>
              <a:rPr lang="en-GB" dirty="0"/>
              <a:t>.</a:t>
            </a:r>
          </a:p>
        </p:txBody>
      </p:sp>
      <p:sp>
        <p:nvSpPr>
          <p:cNvPr id="5" name="TextBox 4">
            <a:extLst>
              <a:ext uri="{FF2B5EF4-FFF2-40B4-BE49-F238E27FC236}">
                <a16:creationId xmlns:a16="http://schemas.microsoft.com/office/drawing/2014/main" id="{A3592435-2092-4313-CF0C-01EEF20FB929}"/>
              </a:ext>
            </a:extLst>
          </p:cNvPr>
          <p:cNvSpPr txBox="1"/>
          <p:nvPr/>
        </p:nvSpPr>
        <p:spPr>
          <a:xfrm>
            <a:off x="4330700" y="6382559"/>
            <a:ext cx="8318500" cy="369332"/>
          </a:xfrm>
          <a:prstGeom prst="rect">
            <a:avLst/>
          </a:prstGeom>
          <a:noFill/>
        </p:spPr>
        <p:txBody>
          <a:bodyPr wrap="square">
            <a:spAutoFit/>
          </a:bodyPr>
          <a:lstStyle/>
          <a:p>
            <a:r>
              <a:rPr lang="en-GB" b="1" dirty="0"/>
              <a:t>Ruth Ashbee </a:t>
            </a:r>
            <a:r>
              <a:rPr lang="en-GB" dirty="0">
                <a:hlinkClick r:id="rId2"/>
              </a:rPr>
              <a:t>https://www.ruth-ashbee.com/post/e-coli-and-quality-first-teaching</a:t>
            </a:r>
            <a:r>
              <a:rPr lang="en-GB" dirty="0"/>
              <a:t> </a:t>
            </a:r>
          </a:p>
        </p:txBody>
      </p:sp>
      <p:pic>
        <p:nvPicPr>
          <p:cNvPr id="9" name="Picture 8">
            <a:extLst>
              <a:ext uri="{FF2B5EF4-FFF2-40B4-BE49-F238E27FC236}">
                <a16:creationId xmlns:a16="http://schemas.microsoft.com/office/drawing/2014/main" id="{8F9102A5-B91E-98C4-EFF9-8F8607B02393}"/>
              </a:ext>
            </a:extLst>
          </p:cNvPr>
          <p:cNvPicPr>
            <a:picLocks noChangeAspect="1"/>
          </p:cNvPicPr>
          <p:nvPr/>
        </p:nvPicPr>
        <p:blipFill>
          <a:blip r:embed="rId3"/>
          <a:stretch>
            <a:fillRect/>
          </a:stretch>
        </p:blipFill>
        <p:spPr>
          <a:xfrm>
            <a:off x="10875708" y="106109"/>
            <a:ext cx="1194371" cy="1194371"/>
          </a:xfrm>
          <a:prstGeom prst="rect">
            <a:avLst/>
          </a:prstGeom>
        </p:spPr>
      </p:pic>
    </p:spTree>
    <p:extLst>
      <p:ext uri="{BB962C8B-B14F-4D97-AF65-F5344CB8AC3E}">
        <p14:creationId xmlns:p14="http://schemas.microsoft.com/office/powerpoint/2010/main" val="22268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348D-8ED2-3CB8-C118-DE4279A74511}"/>
              </a:ext>
            </a:extLst>
          </p:cNvPr>
          <p:cNvSpPr>
            <a:spLocks noGrp="1"/>
          </p:cNvSpPr>
          <p:nvPr>
            <p:ph type="title"/>
          </p:nvPr>
        </p:nvSpPr>
        <p:spPr>
          <a:xfrm>
            <a:off x="0" y="365125"/>
            <a:ext cx="12192000" cy="793115"/>
          </a:xfrm>
          <a:solidFill>
            <a:schemeClr val="accent4">
              <a:lumMod val="20000"/>
              <a:lumOff val="80000"/>
            </a:schemeClr>
          </a:solidFill>
        </p:spPr>
        <p:txBody>
          <a:bodyPr/>
          <a:lstStyle/>
          <a:p>
            <a:r>
              <a:rPr lang="en-GB" b="1" dirty="0"/>
              <a:t>TASK: </a:t>
            </a:r>
            <a:r>
              <a:rPr lang="en-GB" dirty="0"/>
              <a:t>Introduce yourself</a:t>
            </a:r>
            <a:endParaRPr lang="en-GB" b="1" dirty="0"/>
          </a:p>
        </p:txBody>
      </p:sp>
      <p:sp>
        <p:nvSpPr>
          <p:cNvPr id="3" name="Content Placeholder 2">
            <a:extLst>
              <a:ext uri="{FF2B5EF4-FFF2-40B4-BE49-F238E27FC236}">
                <a16:creationId xmlns:a16="http://schemas.microsoft.com/office/drawing/2014/main" id="{22F6E275-0328-186D-1ADE-0362E640A187}"/>
              </a:ext>
            </a:extLst>
          </p:cNvPr>
          <p:cNvSpPr>
            <a:spLocks noGrp="1"/>
          </p:cNvSpPr>
          <p:nvPr>
            <p:ph idx="1"/>
          </p:nvPr>
        </p:nvSpPr>
        <p:spPr>
          <a:xfrm>
            <a:off x="482600" y="1490345"/>
            <a:ext cx="8519160" cy="4351338"/>
          </a:xfrm>
        </p:spPr>
        <p:txBody>
          <a:bodyPr/>
          <a:lstStyle/>
          <a:p>
            <a:r>
              <a:rPr lang="en-GB" dirty="0"/>
              <a:t>Name</a:t>
            </a:r>
          </a:p>
          <a:p>
            <a:r>
              <a:rPr lang="en-GB" dirty="0"/>
              <a:t>A little about your context</a:t>
            </a:r>
          </a:p>
          <a:p>
            <a:r>
              <a:rPr lang="en-GB" dirty="0"/>
              <a:t>Why you chose this option group and what you want to get out of it.</a:t>
            </a:r>
          </a:p>
        </p:txBody>
      </p:sp>
      <p:pic>
        <p:nvPicPr>
          <p:cNvPr id="1026" name="Picture 2" descr="Salvete omnes, amicai! ⋆ Fun with Latin!">
            <a:extLst>
              <a:ext uri="{FF2B5EF4-FFF2-40B4-BE49-F238E27FC236}">
                <a16:creationId xmlns:a16="http://schemas.microsoft.com/office/drawing/2014/main" id="{90CE09B9-36EB-6D73-2EE5-55619B4AB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548" y="2631440"/>
            <a:ext cx="3051751" cy="394623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F08E4CE-DFDF-6AD3-9E4E-24E25A324C2C}"/>
              </a:ext>
            </a:extLst>
          </p:cNvPr>
          <p:cNvSpPr/>
          <p:nvPr/>
        </p:nvSpPr>
        <p:spPr>
          <a:xfrm>
            <a:off x="8483600" y="1381760"/>
            <a:ext cx="3441699" cy="917575"/>
          </a:xfrm>
          <a:prstGeom prst="wedgeRoundRectCallout">
            <a:avLst>
              <a:gd name="adj1" fmla="val 31123"/>
              <a:gd name="adj2" fmla="val 111220"/>
              <a:gd name="adj3" fmla="val 16667"/>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err="1">
                <a:solidFill>
                  <a:schemeClr val="tx1"/>
                </a:solidFill>
              </a:rPr>
              <a:t>quis</a:t>
            </a:r>
            <a:r>
              <a:rPr lang="en-GB" sz="4000" dirty="0">
                <a:solidFill>
                  <a:schemeClr val="tx1"/>
                </a:solidFill>
              </a:rPr>
              <a:t> es?</a:t>
            </a:r>
          </a:p>
        </p:txBody>
      </p:sp>
    </p:spTree>
    <p:extLst>
      <p:ext uri="{BB962C8B-B14F-4D97-AF65-F5344CB8AC3E}">
        <p14:creationId xmlns:p14="http://schemas.microsoft.com/office/powerpoint/2010/main" val="287101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lex Quigley (The Confident Teacher)">
            <a:extLst>
              <a:ext uri="{FF2B5EF4-FFF2-40B4-BE49-F238E27FC236}">
                <a16:creationId xmlns:a16="http://schemas.microsoft.com/office/drawing/2014/main" id="{E7922CC4-BE16-CAD5-F383-16680AEDA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73" t="9037" r="19150"/>
          <a:stretch/>
        </p:blipFill>
        <p:spPr bwMode="auto">
          <a:xfrm>
            <a:off x="9660178" y="4815840"/>
            <a:ext cx="2369261" cy="1884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040A77-92F7-42EF-1DA9-78A3B226419F}"/>
              </a:ext>
            </a:extLst>
          </p:cNvPr>
          <p:cNvSpPr txBox="1"/>
          <p:nvPr/>
        </p:nvSpPr>
        <p:spPr>
          <a:xfrm>
            <a:off x="1656080" y="6065520"/>
            <a:ext cx="7924800" cy="677108"/>
          </a:xfrm>
          <a:prstGeom prst="rect">
            <a:avLst/>
          </a:prstGeom>
          <a:noFill/>
        </p:spPr>
        <p:txBody>
          <a:bodyPr wrap="square" rtlCol="0">
            <a:spAutoFit/>
          </a:bodyPr>
          <a:lstStyle/>
          <a:p>
            <a:pPr algn="r"/>
            <a:r>
              <a:rPr lang="en-GB" sz="2000" b="1" dirty="0"/>
              <a:t>Alex Quigley</a:t>
            </a:r>
          </a:p>
          <a:p>
            <a:pPr algn="r"/>
            <a:r>
              <a:rPr lang="en-GB" dirty="0">
                <a:hlinkClick r:id="rId3"/>
              </a:rPr>
              <a:t>https://alexquigley.co.uk/adaptive-teaching-scaffolds-scale-structure-and-style/</a:t>
            </a:r>
            <a:r>
              <a:rPr lang="en-GB" dirty="0"/>
              <a:t> </a:t>
            </a:r>
          </a:p>
        </p:txBody>
      </p:sp>
      <p:sp>
        <p:nvSpPr>
          <p:cNvPr id="3" name="Title 1">
            <a:extLst>
              <a:ext uri="{FF2B5EF4-FFF2-40B4-BE49-F238E27FC236}">
                <a16:creationId xmlns:a16="http://schemas.microsoft.com/office/drawing/2014/main" id="{A1F212B4-108C-2556-B93A-A0B141CE956A}"/>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Quigley’s two types of adaptations:</a:t>
            </a:r>
          </a:p>
        </p:txBody>
      </p:sp>
      <p:graphicFrame>
        <p:nvGraphicFramePr>
          <p:cNvPr id="4" name="Table 3">
            <a:extLst>
              <a:ext uri="{FF2B5EF4-FFF2-40B4-BE49-F238E27FC236}">
                <a16:creationId xmlns:a16="http://schemas.microsoft.com/office/drawing/2014/main" id="{FF88EDE6-0A1C-56AC-F9E1-4373456F343C}"/>
              </a:ext>
            </a:extLst>
          </p:cNvPr>
          <p:cNvGraphicFramePr>
            <a:graphicFrameLocks noGrp="1"/>
          </p:cNvGraphicFramePr>
          <p:nvPr>
            <p:extLst>
              <p:ext uri="{D42A27DB-BD31-4B8C-83A1-F6EECF244321}">
                <p14:modId xmlns:p14="http://schemas.microsoft.com/office/powerpoint/2010/main" val="1236971732"/>
              </p:ext>
            </p:extLst>
          </p:nvPr>
        </p:nvGraphicFramePr>
        <p:xfrm>
          <a:off x="223519" y="1343414"/>
          <a:ext cx="11805918" cy="3230880"/>
        </p:xfrm>
        <a:graphic>
          <a:graphicData uri="http://schemas.openxmlformats.org/drawingml/2006/table">
            <a:tbl>
              <a:tblPr firstRow="1" bandRow="1">
                <a:tableStyleId>{5940675A-B579-460E-94D1-54222C63F5DA}</a:tableStyleId>
              </a:tblPr>
              <a:tblGrid>
                <a:gridCol w="5902959">
                  <a:extLst>
                    <a:ext uri="{9D8B030D-6E8A-4147-A177-3AD203B41FA5}">
                      <a16:colId xmlns:a16="http://schemas.microsoft.com/office/drawing/2014/main" val="2342363861"/>
                    </a:ext>
                  </a:extLst>
                </a:gridCol>
                <a:gridCol w="5902959">
                  <a:extLst>
                    <a:ext uri="{9D8B030D-6E8A-4147-A177-3AD203B41FA5}">
                      <a16:colId xmlns:a16="http://schemas.microsoft.com/office/drawing/2014/main" val="1363429276"/>
                    </a:ext>
                  </a:extLst>
                </a:gridCol>
              </a:tblGrid>
              <a:tr h="370840">
                <a:tc>
                  <a:txBody>
                    <a:bodyPr/>
                    <a:lstStyle/>
                    <a:p>
                      <a:pPr algn="ctr"/>
                      <a:r>
                        <a:rPr lang="en-GB" sz="2400" b="1" dirty="0" err="1"/>
                        <a:t>Microadaptations</a:t>
                      </a:r>
                      <a:r>
                        <a:rPr lang="en-GB" sz="2400" dirty="0"/>
                        <a:t> (</a:t>
                      </a:r>
                      <a:r>
                        <a:rPr lang="en-GB" sz="2400" dirty="0" err="1"/>
                        <a:t>Corno</a:t>
                      </a:r>
                      <a:r>
                        <a:rPr lang="en-GB" sz="2400" dirty="0"/>
                        <a:t>, 2008)</a:t>
                      </a:r>
                    </a:p>
                  </a:txBody>
                  <a:tcPr/>
                </a:tc>
                <a:tc>
                  <a:txBody>
                    <a:bodyPr/>
                    <a:lstStyle/>
                    <a:p>
                      <a:pPr algn="ctr"/>
                      <a:r>
                        <a:rPr lang="en-GB" sz="2400" b="1" dirty="0"/>
                        <a:t>Significant adaptations</a:t>
                      </a:r>
                    </a:p>
                  </a:txBody>
                  <a:tcPr/>
                </a:tc>
                <a:extLst>
                  <a:ext uri="{0D108BD9-81ED-4DB2-BD59-A6C34878D82A}">
                    <a16:rowId xmlns:a16="http://schemas.microsoft.com/office/drawing/2014/main" val="2238650712"/>
                  </a:ext>
                </a:extLst>
              </a:tr>
              <a:tr h="370840">
                <a:tc>
                  <a:txBody>
                    <a:bodyPr/>
                    <a:lstStyle/>
                    <a:p>
                      <a:r>
                        <a:rPr lang="en-GB" sz="2200" dirty="0"/>
                        <a:t>Sensitive, moment-to-moment adaptations responding to pupils’ learning e.g. deploying flexible grouping in a history lesson to quickly reexplain how they might more effectively plan their essay on Scrooge.</a:t>
                      </a:r>
                    </a:p>
                  </a:txBody>
                  <a:tcPr/>
                </a:tc>
                <a:tc>
                  <a:txBody>
                    <a:bodyPr/>
                    <a:lstStyle/>
                    <a:p>
                      <a:r>
                        <a:rPr lang="en-GB" sz="2200" dirty="0"/>
                        <a:t>Pupils with a learning difficulty or disability may require significant adaptations and schools are required to ensure reasonable adjustments are made e.g., offering additional Teaching Assistant support with complex tasks. </a:t>
                      </a:r>
                    </a:p>
                    <a:p>
                      <a:r>
                        <a:rPr lang="en-GB" sz="2200" dirty="0"/>
                        <a:t>(These can be concurrently described as ‘reasonable adjustments’ when supporting pupils with SEND). </a:t>
                      </a:r>
                    </a:p>
                  </a:txBody>
                  <a:tcPr/>
                </a:tc>
                <a:extLst>
                  <a:ext uri="{0D108BD9-81ED-4DB2-BD59-A6C34878D82A}">
                    <a16:rowId xmlns:a16="http://schemas.microsoft.com/office/drawing/2014/main" val="3322213168"/>
                  </a:ext>
                </a:extLst>
              </a:tr>
            </a:tbl>
          </a:graphicData>
        </a:graphic>
      </p:graphicFrame>
    </p:spTree>
    <p:extLst>
      <p:ext uri="{BB962C8B-B14F-4D97-AF65-F5344CB8AC3E}">
        <p14:creationId xmlns:p14="http://schemas.microsoft.com/office/powerpoint/2010/main" val="2312405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9BF3-BE8E-9E1D-0A58-6D0E0B3A9263}"/>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An example from my own teaching</a:t>
            </a:r>
          </a:p>
        </p:txBody>
      </p:sp>
      <p:pic>
        <p:nvPicPr>
          <p:cNvPr id="3" name="Picture 2">
            <a:extLst>
              <a:ext uri="{FF2B5EF4-FFF2-40B4-BE49-F238E27FC236}">
                <a16:creationId xmlns:a16="http://schemas.microsoft.com/office/drawing/2014/main" id="{51C7DDFB-A07F-CB07-B068-24A26E78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761" y="74839"/>
            <a:ext cx="4558444" cy="6575374"/>
          </a:xfrm>
          <a:prstGeom prst="rect">
            <a:avLst/>
          </a:prstGeom>
        </p:spPr>
      </p:pic>
      <p:sp>
        <p:nvSpPr>
          <p:cNvPr id="4" name="Content Placeholder 4">
            <a:extLst>
              <a:ext uri="{FF2B5EF4-FFF2-40B4-BE49-F238E27FC236}">
                <a16:creationId xmlns:a16="http://schemas.microsoft.com/office/drawing/2014/main" id="{BF012283-F7B6-22E2-92C2-ABE2FF3F6911}"/>
              </a:ext>
            </a:extLst>
          </p:cNvPr>
          <p:cNvSpPr txBox="1">
            <a:spLocks/>
          </p:cNvSpPr>
          <p:nvPr/>
        </p:nvSpPr>
        <p:spPr>
          <a:xfrm>
            <a:off x="259080" y="1371837"/>
            <a:ext cx="7062886"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Year 10 Classical Civilisation</a:t>
            </a:r>
          </a:p>
          <a:p>
            <a:pPr marL="0" indent="0">
              <a:buFont typeface="Arial" panose="020B0604020202020204" pitchFamily="34" charset="0"/>
              <a:buNone/>
            </a:pPr>
            <a:r>
              <a:rPr lang="en-GB" dirty="0"/>
              <a:t>Myth &amp; Religion</a:t>
            </a:r>
          </a:p>
          <a:p>
            <a:pPr marL="0" indent="0">
              <a:buFont typeface="Arial" panose="020B0604020202020204" pitchFamily="34" charset="0"/>
              <a:buNone/>
            </a:pPr>
            <a:r>
              <a:rPr lang="en-GB" dirty="0"/>
              <a:t>The Universal Hero – Heracles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Pupil with visual impairment struggling to make annotations.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Created framework for annotation – everyone in the class benefitted and we could then spend more time discussing the text.</a:t>
            </a:r>
          </a:p>
        </p:txBody>
      </p:sp>
    </p:spTree>
    <p:extLst>
      <p:ext uri="{BB962C8B-B14F-4D97-AF65-F5344CB8AC3E}">
        <p14:creationId xmlns:p14="http://schemas.microsoft.com/office/powerpoint/2010/main" val="66185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Thinking Face emoji Meaning | Dictionary.com">
            <a:extLst>
              <a:ext uri="{FF2B5EF4-FFF2-40B4-BE49-F238E27FC236}">
                <a16:creationId xmlns:a16="http://schemas.microsoft.com/office/drawing/2014/main" id="{93469C8D-88A9-AC3A-2204-B1172AFA9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467868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C85418A4-A9D3-201C-14B8-36B275029A24}"/>
              </a:ext>
            </a:extLst>
          </p:cNvPr>
          <p:cNvSpPr/>
          <p:nvPr/>
        </p:nvSpPr>
        <p:spPr>
          <a:xfrm>
            <a:off x="2804160" y="243840"/>
            <a:ext cx="9113520" cy="4561840"/>
          </a:xfrm>
          <a:prstGeom prst="cloudCallout">
            <a:avLst>
              <a:gd name="adj1" fmla="val -56730"/>
              <a:gd name="adj2" fmla="val 51587"/>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tx1"/>
                </a:solidFill>
              </a:rPr>
              <a:t>How do I adapt my teaching to respond to the strengths and needs of all pupils? </a:t>
            </a:r>
          </a:p>
        </p:txBody>
      </p:sp>
    </p:spTree>
    <p:extLst>
      <p:ext uri="{BB962C8B-B14F-4D97-AF65-F5344CB8AC3E}">
        <p14:creationId xmlns:p14="http://schemas.microsoft.com/office/powerpoint/2010/main" val="149852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4660" y="745896"/>
            <a:ext cx="5448300" cy="4750664"/>
          </a:xfrm>
        </p:spPr>
        <p:txBody>
          <a:bodyPr>
            <a:normAutofit fontScale="85000" lnSpcReduction="10000"/>
          </a:bodyPr>
          <a:lstStyle/>
          <a:p>
            <a:pPr marL="0" indent="0">
              <a:buNone/>
            </a:pPr>
            <a:r>
              <a:rPr lang="en-GB" sz="4000" dirty="0"/>
              <a:t>‘There has been a great deal written about differentiation. Sometimes what has been written has been rather theoretical and it has been difficult to see how the teacher might put differentiation strategies into practice in the classroom.’ </a:t>
            </a:r>
          </a:p>
          <a:p>
            <a:pPr marL="0" indent="0">
              <a:buNone/>
            </a:pPr>
            <a:endParaRPr lang="en-US" sz="2400" i="1" dirty="0"/>
          </a:p>
          <a:p>
            <a:pPr marL="0" indent="0">
              <a:buNone/>
            </a:pPr>
            <a:r>
              <a:rPr lang="en-US" sz="2400" i="1" dirty="0"/>
              <a:t>                    Downes, McDonnell &amp; Hunt. (2012) JCT</a:t>
            </a:r>
            <a:endParaRPr lang="en-GB" sz="4000" i="1" dirty="0"/>
          </a:p>
        </p:txBody>
      </p:sp>
      <p:pic>
        <p:nvPicPr>
          <p:cNvPr id="8" name="Content Placeholder 7"/>
          <p:cNvPicPr>
            <a:picLocks noGrp="1" noChangeAspect="1"/>
          </p:cNvPicPr>
          <p:nvPr>
            <p:ph sz="half" idx="2"/>
          </p:nvPr>
        </p:nvPicPr>
        <p:blipFill rotWithShape="1">
          <a:blip r:embed="rId2"/>
          <a:srcRect l="29355" t="16187" r="30260" b="8096"/>
          <a:stretch/>
        </p:blipFill>
        <p:spPr>
          <a:xfrm>
            <a:off x="6798653" y="397528"/>
            <a:ext cx="5088278" cy="5366208"/>
          </a:xfrm>
          <a:prstGeom prst="rect">
            <a:avLst/>
          </a:prstGeom>
        </p:spPr>
      </p:pic>
      <p:sp>
        <p:nvSpPr>
          <p:cNvPr id="7" name="TextBox 6">
            <a:extLst>
              <a:ext uri="{FF2B5EF4-FFF2-40B4-BE49-F238E27FC236}">
                <a16:creationId xmlns:a16="http://schemas.microsoft.com/office/drawing/2014/main" id="{789C6684-1121-5DAB-A99D-5FA99C72CB71}"/>
              </a:ext>
            </a:extLst>
          </p:cNvPr>
          <p:cNvSpPr txBox="1"/>
          <p:nvPr/>
        </p:nvSpPr>
        <p:spPr>
          <a:xfrm>
            <a:off x="0" y="6030912"/>
            <a:ext cx="12192000" cy="830997"/>
          </a:xfrm>
          <a:prstGeom prst="rect">
            <a:avLst/>
          </a:prstGeom>
          <a:noFill/>
        </p:spPr>
        <p:txBody>
          <a:bodyPr wrap="square">
            <a:spAutoFit/>
          </a:bodyPr>
          <a:lstStyle/>
          <a:p>
            <a:r>
              <a:rPr lang="en-GB" sz="1600" dirty="0"/>
              <a:t>https://www.theclassicslibrary.com/JACT/Downes,%20C.,%20McDonnell,%20C.%20and%20Hunt,%20S.%20(2012).%20All%20can,%20most%20can,%20some%20can.%20Some%20practical%20ideas%20for%20using%20differentiation%20strategies%20in%20the%20Classics%20classroom.%20JCT%2026,%2025-27.pdf  </a:t>
            </a:r>
          </a:p>
        </p:txBody>
      </p:sp>
    </p:spTree>
    <p:extLst>
      <p:ext uri="{BB962C8B-B14F-4D97-AF65-F5344CB8AC3E}">
        <p14:creationId xmlns:p14="http://schemas.microsoft.com/office/powerpoint/2010/main" val="3544357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E3EC-8AD1-5FEB-F59D-413873F6C8CD}"/>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Hunt (2023) – 8 ways to differentiate</a:t>
            </a:r>
          </a:p>
        </p:txBody>
      </p:sp>
      <p:pic>
        <p:nvPicPr>
          <p:cNvPr id="7170" name="Picture 2" descr="Starting to Teach Latin : Steven Hunt: Amazon.co.uk: Books">
            <a:extLst>
              <a:ext uri="{FF2B5EF4-FFF2-40B4-BE49-F238E27FC236}">
                <a16:creationId xmlns:a16="http://schemas.microsoft.com/office/drawing/2014/main" id="{0A265614-2FE0-37B7-5B59-9049A4F84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2641" y="152296"/>
            <a:ext cx="1016000" cy="14659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16C693CA-8D0F-E3A2-09CD-BDCE2DAFB893}"/>
              </a:ext>
            </a:extLst>
          </p:cNvPr>
          <p:cNvGraphicFramePr/>
          <p:nvPr>
            <p:extLst>
              <p:ext uri="{D42A27DB-BD31-4B8C-83A1-F6EECF244321}">
                <p14:modId xmlns:p14="http://schemas.microsoft.com/office/powerpoint/2010/main" val="3863088254"/>
              </p:ext>
            </p:extLst>
          </p:nvPr>
        </p:nvGraphicFramePr>
        <p:xfrm>
          <a:off x="213359" y="1618268"/>
          <a:ext cx="11765282" cy="509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a:extLst>
              <a:ext uri="{FF2B5EF4-FFF2-40B4-BE49-F238E27FC236}">
                <a16:creationId xmlns:a16="http://schemas.microsoft.com/office/drawing/2014/main" id="{8A121619-743A-1D65-D3FE-EFD0F5ABA5A2}"/>
              </a:ext>
            </a:extLst>
          </p:cNvPr>
          <p:cNvSpPr txBox="1">
            <a:spLocks/>
          </p:cNvSpPr>
          <p:nvPr/>
        </p:nvSpPr>
        <p:spPr>
          <a:xfrm>
            <a:off x="139700" y="1189643"/>
            <a:ext cx="10822941" cy="32053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i="1" dirty="0"/>
              <a:t>“differentiation is not about the students doing different things, it is about doing the same thing differently.”</a:t>
            </a:r>
          </a:p>
        </p:txBody>
      </p:sp>
    </p:spTree>
    <p:extLst>
      <p:ext uri="{BB962C8B-B14F-4D97-AF65-F5344CB8AC3E}">
        <p14:creationId xmlns:p14="http://schemas.microsoft.com/office/powerpoint/2010/main" val="3947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EA8FDBC3-1C0D-431B-A8EE-B30787700C1B}"/>
                                            </p:graphicEl>
                                          </p:spTgt>
                                        </p:tgtEl>
                                        <p:attrNameLst>
                                          <p:attrName>style.visibility</p:attrName>
                                        </p:attrNameLst>
                                      </p:cBhvr>
                                      <p:to>
                                        <p:strVal val="visible"/>
                                      </p:to>
                                    </p:set>
                                    <p:animEffect transition="in" filter="fade">
                                      <p:cBhvr>
                                        <p:cTn id="12" dur="500"/>
                                        <p:tgtEl>
                                          <p:spTgt spid="3">
                                            <p:graphicEl>
                                              <a:dgm id="{EA8FDBC3-1C0D-431B-A8EE-B30787700C1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488E6754-5495-4A1E-A2B5-044DDCEF6166}"/>
                                            </p:graphicEl>
                                          </p:spTgt>
                                        </p:tgtEl>
                                        <p:attrNameLst>
                                          <p:attrName>style.visibility</p:attrName>
                                        </p:attrNameLst>
                                      </p:cBhvr>
                                      <p:to>
                                        <p:strVal val="visible"/>
                                      </p:to>
                                    </p:set>
                                    <p:animEffect transition="in" filter="fade">
                                      <p:cBhvr>
                                        <p:cTn id="15" dur="500"/>
                                        <p:tgtEl>
                                          <p:spTgt spid="3">
                                            <p:graphicEl>
                                              <a:dgm id="{488E6754-5495-4A1E-A2B5-044DDCEF616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A5E173F9-1FAC-47A7-8788-5EEE99C5E4B5}"/>
                                            </p:graphicEl>
                                          </p:spTgt>
                                        </p:tgtEl>
                                        <p:attrNameLst>
                                          <p:attrName>style.visibility</p:attrName>
                                        </p:attrNameLst>
                                      </p:cBhvr>
                                      <p:to>
                                        <p:strVal val="visible"/>
                                      </p:to>
                                    </p:set>
                                    <p:animEffect transition="in" filter="fade">
                                      <p:cBhvr>
                                        <p:cTn id="20" dur="500"/>
                                        <p:tgtEl>
                                          <p:spTgt spid="3">
                                            <p:graphicEl>
                                              <a:dgm id="{A5E173F9-1FAC-47A7-8788-5EEE99C5E4B5}"/>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graphicEl>
                                              <a:dgm id="{AA195121-5B8D-4DA3-83EE-8F1B63173160}"/>
                                            </p:graphicEl>
                                          </p:spTgt>
                                        </p:tgtEl>
                                        <p:attrNameLst>
                                          <p:attrName>style.visibility</p:attrName>
                                        </p:attrNameLst>
                                      </p:cBhvr>
                                      <p:to>
                                        <p:strVal val="visible"/>
                                      </p:to>
                                    </p:set>
                                    <p:animEffect transition="in" filter="fade">
                                      <p:cBhvr>
                                        <p:cTn id="25" dur="500"/>
                                        <p:tgtEl>
                                          <p:spTgt spid="3">
                                            <p:graphicEl>
                                              <a:dgm id="{AA195121-5B8D-4DA3-83EE-8F1B63173160}"/>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graphicEl>
                                              <a:dgm id="{6FE79359-CF9F-4B72-99DB-6D719970A097}"/>
                                            </p:graphicEl>
                                          </p:spTgt>
                                        </p:tgtEl>
                                        <p:attrNameLst>
                                          <p:attrName>style.visibility</p:attrName>
                                        </p:attrNameLst>
                                      </p:cBhvr>
                                      <p:to>
                                        <p:strVal val="visible"/>
                                      </p:to>
                                    </p:set>
                                    <p:animEffect transition="in" filter="fade">
                                      <p:cBhvr>
                                        <p:cTn id="28" dur="500"/>
                                        <p:tgtEl>
                                          <p:spTgt spid="3">
                                            <p:graphicEl>
                                              <a:dgm id="{6FE79359-CF9F-4B72-99DB-6D719970A09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graphicEl>
                                              <a:dgm id="{8D492BD8-185D-4255-9C9C-3C303EF4918D}"/>
                                            </p:graphicEl>
                                          </p:spTgt>
                                        </p:tgtEl>
                                        <p:attrNameLst>
                                          <p:attrName>style.visibility</p:attrName>
                                        </p:attrNameLst>
                                      </p:cBhvr>
                                      <p:to>
                                        <p:strVal val="visible"/>
                                      </p:to>
                                    </p:set>
                                    <p:animEffect transition="in" filter="fade">
                                      <p:cBhvr>
                                        <p:cTn id="33" dur="500"/>
                                        <p:tgtEl>
                                          <p:spTgt spid="3">
                                            <p:graphicEl>
                                              <a:dgm id="{8D492BD8-185D-4255-9C9C-3C303EF4918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graphicEl>
                                              <a:dgm id="{CEBFB4A9-6C27-4FB7-93DB-D63E0D77440E}"/>
                                            </p:graphicEl>
                                          </p:spTgt>
                                        </p:tgtEl>
                                        <p:attrNameLst>
                                          <p:attrName>style.visibility</p:attrName>
                                        </p:attrNameLst>
                                      </p:cBhvr>
                                      <p:to>
                                        <p:strVal val="visible"/>
                                      </p:to>
                                    </p:set>
                                    <p:animEffect transition="in" filter="fade">
                                      <p:cBhvr>
                                        <p:cTn id="38" dur="500"/>
                                        <p:tgtEl>
                                          <p:spTgt spid="3">
                                            <p:graphicEl>
                                              <a:dgm id="{CEBFB4A9-6C27-4FB7-93DB-D63E0D77440E}"/>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graphicEl>
                                              <a:dgm id="{212646A0-334E-43B3-9871-A051822F9197}"/>
                                            </p:graphicEl>
                                          </p:spTgt>
                                        </p:tgtEl>
                                        <p:attrNameLst>
                                          <p:attrName>style.visibility</p:attrName>
                                        </p:attrNameLst>
                                      </p:cBhvr>
                                      <p:to>
                                        <p:strVal val="visible"/>
                                      </p:to>
                                    </p:set>
                                    <p:animEffect transition="in" filter="fade">
                                      <p:cBhvr>
                                        <p:cTn id="41" dur="500"/>
                                        <p:tgtEl>
                                          <p:spTgt spid="3">
                                            <p:graphicEl>
                                              <a:dgm id="{212646A0-334E-43B3-9871-A051822F919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graphicEl>
                                              <a:dgm id="{FA785A3F-9275-43EA-94E5-05158E4960DC}"/>
                                            </p:graphicEl>
                                          </p:spTgt>
                                        </p:tgtEl>
                                        <p:attrNameLst>
                                          <p:attrName>style.visibility</p:attrName>
                                        </p:attrNameLst>
                                      </p:cBhvr>
                                      <p:to>
                                        <p:strVal val="visible"/>
                                      </p:to>
                                    </p:set>
                                    <p:animEffect transition="in" filter="fade">
                                      <p:cBhvr>
                                        <p:cTn id="46" dur="500"/>
                                        <p:tgtEl>
                                          <p:spTgt spid="3">
                                            <p:graphicEl>
                                              <a:dgm id="{FA785A3F-9275-43EA-94E5-05158E4960D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graphicEl>
                                              <a:dgm id="{A8A425C7-3A61-4ECE-A183-B2B584DE04F3}"/>
                                            </p:graphicEl>
                                          </p:spTgt>
                                        </p:tgtEl>
                                        <p:attrNameLst>
                                          <p:attrName>style.visibility</p:attrName>
                                        </p:attrNameLst>
                                      </p:cBhvr>
                                      <p:to>
                                        <p:strVal val="visible"/>
                                      </p:to>
                                    </p:set>
                                    <p:animEffect transition="in" filter="fade">
                                      <p:cBhvr>
                                        <p:cTn id="51" dur="500"/>
                                        <p:tgtEl>
                                          <p:spTgt spid="3">
                                            <p:graphicEl>
                                              <a:dgm id="{A8A425C7-3A61-4ECE-A183-B2B584DE04F3}"/>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graphicEl>
                                              <a:dgm id="{3DC23C3A-5ADB-4002-A59A-E94F963394F9}"/>
                                            </p:graphicEl>
                                          </p:spTgt>
                                        </p:tgtEl>
                                        <p:attrNameLst>
                                          <p:attrName>style.visibility</p:attrName>
                                        </p:attrNameLst>
                                      </p:cBhvr>
                                      <p:to>
                                        <p:strVal val="visible"/>
                                      </p:to>
                                    </p:set>
                                    <p:animEffect transition="in" filter="fade">
                                      <p:cBhvr>
                                        <p:cTn id="54" dur="500"/>
                                        <p:tgtEl>
                                          <p:spTgt spid="3">
                                            <p:graphicEl>
                                              <a:dgm id="{3DC23C3A-5ADB-4002-A59A-E94F963394F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graphicEl>
                                              <a:dgm id="{EB7C06E1-7982-4222-B189-B2D87999EE7E}"/>
                                            </p:graphicEl>
                                          </p:spTgt>
                                        </p:tgtEl>
                                        <p:attrNameLst>
                                          <p:attrName>style.visibility</p:attrName>
                                        </p:attrNameLst>
                                      </p:cBhvr>
                                      <p:to>
                                        <p:strVal val="visible"/>
                                      </p:to>
                                    </p:set>
                                    <p:animEffect transition="in" filter="fade">
                                      <p:cBhvr>
                                        <p:cTn id="59" dur="500"/>
                                        <p:tgtEl>
                                          <p:spTgt spid="3">
                                            <p:graphicEl>
                                              <a:dgm id="{EB7C06E1-7982-4222-B189-B2D87999EE7E}"/>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graphicEl>
                                              <a:dgm id="{37366945-0D26-4E75-A6EF-06CAE11AE61A}"/>
                                            </p:graphicEl>
                                          </p:spTgt>
                                        </p:tgtEl>
                                        <p:attrNameLst>
                                          <p:attrName>style.visibility</p:attrName>
                                        </p:attrNameLst>
                                      </p:cBhvr>
                                      <p:to>
                                        <p:strVal val="visible"/>
                                      </p:to>
                                    </p:set>
                                    <p:animEffect transition="in" filter="fade">
                                      <p:cBhvr>
                                        <p:cTn id="64" dur="500"/>
                                        <p:tgtEl>
                                          <p:spTgt spid="3">
                                            <p:graphicEl>
                                              <a:dgm id="{37366945-0D26-4E75-A6EF-06CAE11AE61A}"/>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graphicEl>
                                              <a:dgm id="{57770115-3BA4-4F15-9C11-305C227CBF1C}"/>
                                            </p:graphicEl>
                                          </p:spTgt>
                                        </p:tgtEl>
                                        <p:attrNameLst>
                                          <p:attrName>style.visibility</p:attrName>
                                        </p:attrNameLst>
                                      </p:cBhvr>
                                      <p:to>
                                        <p:strVal val="visible"/>
                                      </p:to>
                                    </p:set>
                                    <p:animEffect transition="in" filter="fade">
                                      <p:cBhvr>
                                        <p:cTn id="67" dur="500"/>
                                        <p:tgtEl>
                                          <p:spTgt spid="3">
                                            <p:graphicEl>
                                              <a:dgm id="{57770115-3BA4-4F15-9C11-305C227CBF1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graphicEl>
                                              <a:dgm id="{B1C4E37B-67B9-4594-8096-4C1BA17501BA}"/>
                                            </p:graphicEl>
                                          </p:spTgt>
                                        </p:tgtEl>
                                        <p:attrNameLst>
                                          <p:attrName>style.visibility</p:attrName>
                                        </p:attrNameLst>
                                      </p:cBhvr>
                                      <p:to>
                                        <p:strVal val="visible"/>
                                      </p:to>
                                    </p:set>
                                    <p:animEffect transition="in" filter="fade">
                                      <p:cBhvr>
                                        <p:cTn id="72" dur="500"/>
                                        <p:tgtEl>
                                          <p:spTgt spid="3">
                                            <p:graphicEl>
                                              <a:dgm id="{B1C4E37B-67B9-4594-8096-4C1BA17501BA}"/>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graphicEl>
                                              <a:dgm id="{E6B37081-B6D4-4087-B115-461876A39640}"/>
                                            </p:graphicEl>
                                          </p:spTgt>
                                        </p:tgtEl>
                                        <p:attrNameLst>
                                          <p:attrName>style.visibility</p:attrName>
                                        </p:attrNameLst>
                                      </p:cBhvr>
                                      <p:to>
                                        <p:strVal val="visible"/>
                                      </p:to>
                                    </p:set>
                                    <p:animEffect transition="in" filter="fade">
                                      <p:cBhvr>
                                        <p:cTn id="77" dur="500"/>
                                        <p:tgtEl>
                                          <p:spTgt spid="3">
                                            <p:graphicEl>
                                              <a:dgm id="{E6B37081-B6D4-4087-B115-461876A39640}"/>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
                                            <p:graphicEl>
                                              <a:dgm id="{89E9D24F-382D-4D40-A959-C6A8D90FA9D3}"/>
                                            </p:graphicEl>
                                          </p:spTgt>
                                        </p:tgtEl>
                                        <p:attrNameLst>
                                          <p:attrName>style.visibility</p:attrName>
                                        </p:attrNameLst>
                                      </p:cBhvr>
                                      <p:to>
                                        <p:strVal val="visible"/>
                                      </p:to>
                                    </p:set>
                                    <p:animEffect transition="in" filter="fade">
                                      <p:cBhvr>
                                        <p:cTn id="80" dur="500"/>
                                        <p:tgtEl>
                                          <p:spTgt spid="3">
                                            <p:graphicEl>
                                              <a:dgm id="{89E9D24F-382D-4D40-A959-C6A8D90FA9D3}"/>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
                                            <p:graphicEl>
                                              <a:dgm id="{D039FA37-0E30-4C3A-851A-548921ECFDD2}"/>
                                            </p:graphicEl>
                                          </p:spTgt>
                                        </p:tgtEl>
                                        <p:attrNameLst>
                                          <p:attrName>style.visibility</p:attrName>
                                        </p:attrNameLst>
                                      </p:cBhvr>
                                      <p:to>
                                        <p:strVal val="visible"/>
                                      </p:to>
                                    </p:set>
                                    <p:animEffect transition="in" filter="fade">
                                      <p:cBhvr>
                                        <p:cTn id="85" dur="500"/>
                                        <p:tgtEl>
                                          <p:spTgt spid="3">
                                            <p:graphicEl>
                                              <a:dgm id="{D039FA37-0E30-4C3A-851A-548921ECFDD2}"/>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graphicEl>
                                              <a:dgm id="{A995DF67-4BD9-462A-AF50-43DD00B9C54B}"/>
                                            </p:graphicEl>
                                          </p:spTgt>
                                        </p:tgtEl>
                                        <p:attrNameLst>
                                          <p:attrName>style.visibility</p:attrName>
                                        </p:attrNameLst>
                                      </p:cBhvr>
                                      <p:to>
                                        <p:strVal val="visible"/>
                                      </p:to>
                                    </p:set>
                                    <p:animEffect transition="in" filter="fade">
                                      <p:cBhvr>
                                        <p:cTn id="90" dur="500"/>
                                        <p:tgtEl>
                                          <p:spTgt spid="3">
                                            <p:graphicEl>
                                              <a:dgm id="{A995DF67-4BD9-462A-AF50-43DD00B9C54B}"/>
                                            </p:graphic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
                                            <p:graphicEl>
                                              <a:dgm id="{2287F669-DE45-4544-BF8D-23506D3628A9}"/>
                                            </p:graphicEl>
                                          </p:spTgt>
                                        </p:tgtEl>
                                        <p:attrNameLst>
                                          <p:attrName>style.visibility</p:attrName>
                                        </p:attrNameLst>
                                      </p:cBhvr>
                                      <p:to>
                                        <p:strVal val="visible"/>
                                      </p:to>
                                    </p:set>
                                    <p:animEffect transition="in" filter="fade">
                                      <p:cBhvr>
                                        <p:cTn id="93" dur="500"/>
                                        <p:tgtEl>
                                          <p:spTgt spid="3">
                                            <p:graphicEl>
                                              <a:dgm id="{2287F669-DE45-4544-BF8D-23506D3628A9}"/>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
                                            <p:graphicEl>
                                              <a:dgm id="{06F74F37-905F-4B0D-AB65-F70757224534}"/>
                                            </p:graphicEl>
                                          </p:spTgt>
                                        </p:tgtEl>
                                        <p:attrNameLst>
                                          <p:attrName>style.visibility</p:attrName>
                                        </p:attrNameLst>
                                      </p:cBhvr>
                                      <p:to>
                                        <p:strVal val="visible"/>
                                      </p:to>
                                    </p:set>
                                    <p:animEffect transition="in" filter="fade">
                                      <p:cBhvr>
                                        <p:cTn id="98" dur="500"/>
                                        <p:tgtEl>
                                          <p:spTgt spid="3">
                                            <p:graphicEl>
                                              <a:dgm id="{06F74F37-905F-4B0D-AB65-F70757224534}"/>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
                                            <p:graphicEl>
                                              <a:dgm id="{82CF8E94-F8B7-4D86-BDF5-B7B886A179A5}"/>
                                            </p:graphicEl>
                                          </p:spTgt>
                                        </p:tgtEl>
                                        <p:attrNameLst>
                                          <p:attrName>style.visibility</p:attrName>
                                        </p:attrNameLst>
                                      </p:cBhvr>
                                      <p:to>
                                        <p:strVal val="visible"/>
                                      </p:to>
                                    </p:set>
                                    <p:animEffect transition="in" filter="fade">
                                      <p:cBhvr>
                                        <p:cTn id="103" dur="500"/>
                                        <p:tgtEl>
                                          <p:spTgt spid="3">
                                            <p:graphicEl>
                                              <a:dgm id="{82CF8E94-F8B7-4D86-BDF5-B7B886A179A5}"/>
                                            </p:graphic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
                                            <p:graphicEl>
                                              <a:dgm id="{D567FAE7-B617-40D0-BD72-7CC6B6778595}"/>
                                            </p:graphicEl>
                                          </p:spTgt>
                                        </p:tgtEl>
                                        <p:attrNameLst>
                                          <p:attrName>style.visibility</p:attrName>
                                        </p:attrNameLst>
                                      </p:cBhvr>
                                      <p:to>
                                        <p:strVal val="visible"/>
                                      </p:to>
                                    </p:set>
                                    <p:animEffect transition="in" filter="fade">
                                      <p:cBhvr>
                                        <p:cTn id="106" dur="500"/>
                                        <p:tgtEl>
                                          <p:spTgt spid="3">
                                            <p:graphicEl>
                                              <a:dgm id="{D567FAE7-B617-40D0-BD72-7CC6B6778595}"/>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
                                            <p:graphicEl>
                                              <a:dgm id="{9DEEDCD7-8EB2-4242-9E7B-E17471C23E1D}"/>
                                            </p:graphicEl>
                                          </p:spTgt>
                                        </p:tgtEl>
                                        <p:attrNameLst>
                                          <p:attrName>style.visibility</p:attrName>
                                        </p:attrNameLst>
                                      </p:cBhvr>
                                      <p:to>
                                        <p:strVal val="visible"/>
                                      </p:to>
                                    </p:set>
                                    <p:animEffect transition="in" filter="fade">
                                      <p:cBhvr>
                                        <p:cTn id="111" dur="500"/>
                                        <p:tgtEl>
                                          <p:spTgt spid="3">
                                            <p:graphicEl>
                                              <a:dgm id="{9DEEDCD7-8EB2-4242-9E7B-E17471C23E1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40A77-92F7-42EF-1DA9-78A3B226419F}"/>
              </a:ext>
            </a:extLst>
          </p:cNvPr>
          <p:cNvSpPr txBox="1"/>
          <p:nvPr/>
        </p:nvSpPr>
        <p:spPr>
          <a:xfrm>
            <a:off x="4775200" y="6035040"/>
            <a:ext cx="6400800" cy="615553"/>
          </a:xfrm>
          <a:prstGeom prst="rect">
            <a:avLst/>
          </a:prstGeom>
          <a:noFill/>
        </p:spPr>
        <p:txBody>
          <a:bodyPr wrap="square" rtlCol="0">
            <a:spAutoFit/>
          </a:bodyPr>
          <a:lstStyle/>
          <a:p>
            <a:pPr algn="r"/>
            <a:r>
              <a:rPr lang="en-GB" sz="2000" b="1" dirty="0"/>
              <a:t>Clare Sealy</a:t>
            </a:r>
          </a:p>
          <a:p>
            <a:pPr algn="r"/>
            <a:r>
              <a:rPr lang="en-GB" sz="1400" dirty="0">
                <a:hlinkClick r:id="rId2"/>
              </a:rPr>
              <a:t>https://primarytimery.com/2024/03/29/adaptive-teaching-the-four-verbs-approach/</a:t>
            </a:r>
            <a:r>
              <a:rPr lang="en-GB" sz="1400" dirty="0"/>
              <a:t> </a:t>
            </a:r>
          </a:p>
        </p:txBody>
      </p:sp>
      <p:sp>
        <p:nvSpPr>
          <p:cNvPr id="3" name="Title 1">
            <a:extLst>
              <a:ext uri="{FF2B5EF4-FFF2-40B4-BE49-F238E27FC236}">
                <a16:creationId xmlns:a16="http://schemas.microsoft.com/office/drawing/2014/main" id="{A1F212B4-108C-2556-B93A-A0B141CE956A}"/>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Sealey’s 4 verbs of adaptive teaching:</a:t>
            </a:r>
          </a:p>
        </p:txBody>
      </p:sp>
      <p:graphicFrame>
        <p:nvGraphicFramePr>
          <p:cNvPr id="6" name="Table 5">
            <a:extLst>
              <a:ext uri="{FF2B5EF4-FFF2-40B4-BE49-F238E27FC236}">
                <a16:creationId xmlns:a16="http://schemas.microsoft.com/office/drawing/2014/main" id="{B511C9F3-BE9A-055E-2325-A07B2D87A53B}"/>
              </a:ext>
            </a:extLst>
          </p:cNvPr>
          <p:cNvGraphicFramePr>
            <a:graphicFrameLocks noGrp="1"/>
          </p:cNvGraphicFramePr>
          <p:nvPr>
            <p:extLst>
              <p:ext uri="{D42A27DB-BD31-4B8C-83A1-F6EECF244321}">
                <p14:modId xmlns:p14="http://schemas.microsoft.com/office/powerpoint/2010/main" val="1687041835"/>
              </p:ext>
            </p:extLst>
          </p:nvPr>
        </p:nvGraphicFramePr>
        <p:xfrm>
          <a:off x="223519" y="1251974"/>
          <a:ext cx="11805918" cy="4511040"/>
        </p:xfrm>
        <a:graphic>
          <a:graphicData uri="http://schemas.openxmlformats.org/drawingml/2006/table">
            <a:tbl>
              <a:tblPr firstRow="1" bandRow="1">
                <a:tableStyleId>{5940675A-B579-460E-94D1-54222C63F5DA}</a:tableStyleId>
              </a:tblPr>
              <a:tblGrid>
                <a:gridCol w="4216401">
                  <a:extLst>
                    <a:ext uri="{9D8B030D-6E8A-4147-A177-3AD203B41FA5}">
                      <a16:colId xmlns:a16="http://schemas.microsoft.com/office/drawing/2014/main" val="2342363861"/>
                    </a:ext>
                  </a:extLst>
                </a:gridCol>
                <a:gridCol w="7589517">
                  <a:extLst>
                    <a:ext uri="{9D8B030D-6E8A-4147-A177-3AD203B41FA5}">
                      <a16:colId xmlns:a16="http://schemas.microsoft.com/office/drawing/2014/main" val="1363429276"/>
                    </a:ext>
                  </a:extLst>
                </a:gridCol>
              </a:tblGrid>
              <a:tr h="370840">
                <a:tc>
                  <a:txBody>
                    <a:bodyPr/>
                    <a:lstStyle/>
                    <a:p>
                      <a:pPr algn="ctr"/>
                      <a:r>
                        <a:rPr lang="en-GB" sz="2400" b="1" dirty="0"/>
                        <a:t>Challenge Variables</a:t>
                      </a:r>
                      <a:endParaRPr lang="en-GB" sz="2400" dirty="0"/>
                    </a:p>
                  </a:txBody>
                  <a:tcPr>
                    <a:solidFill>
                      <a:schemeClr val="bg1">
                        <a:lumMod val="95000"/>
                      </a:schemeClr>
                    </a:solidFill>
                  </a:tcPr>
                </a:tc>
                <a:tc>
                  <a:txBody>
                    <a:bodyPr/>
                    <a:lstStyle/>
                    <a:p>
                      <a:pPr algn="ctr"/>
                      <a:r>
                        <a:rPr lang="en-GB" sz="2400" b="1" dirty="0"/>
                        <a:t>How to adapt by </a:t>
                      </a:r>
                      <a:r>
                        <a:rPr lang="en-GB" sz="2400" b="1" i="1" dirty="0"/>
                        <a:t>increasing </a:t>
                      </a:r>
                      <a:r>
                        <a:rPr lang="en-GB" sz="2400" b="1" i="0" dirty="0"/>
                        <a:t>or </a:t>
                      </a:r>
                      <a:r>
                        <a:rPr lang="en-GB" sz="2400" b="1" i="1" dirty="0"/>
                        <a:t>decreasing</a:t>
                      </a:r>
                      <a:r>
                        <a:rPr lang="en-GB" sz="2400" b="1" i="0" dirty="0"/>
                        <a:t> challenge</a:t>
                      </a:r>
                      <a:endParaRPr lang="en-GB" sz="2400" b="1" dirty="0"/>
                    </a:p>
                  </a:txBody>
                  <a:tcPr>
                    <a:solidFill>
                      <a:schemeClr val="bg1">
                        <a:lumMod val="95000"/>
                      </a:schemeClr>
                    </a:solidFill>
                  </a:tcPr>
                </a:tc>
                <a:extLst>
                  <a:ext uri="{0D108BD9-81ED-4DB2-BD59-A6C34878D82A}">
                    <a16:rowId xmlns:a16="http://schemas.microsoft.com/office/drawing/2014/main" val="2238650712"/>
                  </a:ext>
                </a:extLst>
              </a:tr>
              <a:tr h="370840">
                <a:tc>
                  <a:txBody>
                    <a:bodyPr/>
                    <a:lstStyle/>
                    <a:p>
                      <a:r>
                        <a:rPr lang="en-GB" sz="2200" dirty="0"/>
                        <a:t>Having to think about more things</a:t>
                      </a:r>
                    </a:p>
                  </a:txBody>
                  <a:tcPr/>
                </a:tc>
                <a:tc>
                  <a:txBody>
                    <a:bodyPr/>
                    <a:lstStyle/>
                    <a:p>
                      <a:r>
                        <a:rPr lang="en-GB" sz="2200" dirty="0"/>
                        <a:t>Adapting the number of things learners have to think about (</a:t>
                      </a:r>
                      <a:r>
                        <a:rPr lang="en-GB" sz="2200" b="1" dirty="0"/>
                        <a:t>reduce</a:t>
                      </a:r>
                      <a:r>
                        <a:rPr lang="en-GB" sz="2200" dirty="0"/>
                        <a:t>)</a:t>
                      </a:r>
                    </a:p>
                  </a:txBody>
                  <a:tcPr/>
                </a:tc>
                <a:extLst>
                  <a:ext uri="{0D108BD9-81ED-4DB2-BD59-A6C34878D82A}">
                    <a16:rowId xmlns:a16="http://schemas.microsoft.com/office/drawing/2014/main" val="33222131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The intrinsic demands of the content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Planning a curriculum that reinforces and builds on previous knowledge: connecting new learning to previously learned content and preparing for and improving access to future learning (</a:t>
                      </a:r>
                      <a:r>
                        <a:rPr lang="en-GB" sz="2200" b="1" dirty="0"/>
                        <a:t>anticipate</a:t>
                      </a:r>
                      <a:r>
                        <a:rPr lang="en-GB" sz="2200" dirty="0"/>
                        <a:t>)</a:t>
                      </a:r>
                    </a:p>
                  </a:txBody>
                  <a:tcPr/>
                </a:tc>
                <a:extLst>
                  <a:ext uri="{0D108BD9-81ED-4DB2-BD59-A6C34878D82A}">
                    <a16:rowId xmlns:a16="http://schemas.microsoft.com/office/drawing/2014/main" val="29313351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How much external support for memory demands is provided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Providing support for memory demands (</a:t>
                      </a:r>
                      <a:r>
                        <a:rPr lang="en-GB" sz="2200" b="1" dirty="0"/>
                        <a:t>support</a:t>
                      </a:r>
                      <a:r>
                        <a:rPr lang="en-GB" sz="2200" dirty="0"/>
                        <a:t>)</a:t>
                      </a:r>
                    </a:p>
                  </a:txBody>
                  <a:tcPr/>
                </a:tc>
                <a:extLst>
                  <a:ext uri="{0D108BD9-81ED-4DB2-BD59-A6C34878D82A}">
                    <a16:rowId xmlns:a16="http://schemas.microsoft.com/office/drawing/2014/main" val="4264764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How much the learner knows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Ensure learners  know enough to access the lessons AND have a robust culture of retrieval so knowledge is remembered long term (</a:t>
                      </a:r>
                      <a:r>
                        <a:rPr lang="en-GB" sz="2200" b="1" dirty="0"/>
                        <a:t>strengthen</a:t>
                      </a:r>
                      <a:r>
                        <a:rPr lang="en-GB" sz="2200" dirty="0"/>
                        <a:t>)</a:t>
                      </a:r>
                    </a:p>
                  </a:txBody>
                  <a:tcPr/>
                </a:tc>
                <a:extLst>
                  <a:ext uri="{0D108BD9-81ED-4DB2-BD59-A6C34878D82A}">
                    <a16:rowId xmlns:a16="http://schemas.microsoft.com/office/drawing/2014/main" val="2814151286"/>
                  </a:ext>
                </a:extLst>
              </a:tr>
            </a:tbl>
          </a:graphicData>
        </a:graphic>
      </p:graphicFrame>
      <p:pic>
        <p:nvPicPr>
          <p:cNvPr id="5124" name="Picture 4" descr="Clare Sealy (@ClareSealy) / X">
            <a:extLst>
              <a:ext uri="{FF2B5EF4-FFF2-40B4-BE49-F238E27FC236}">
                <a16:creationId xmlns:a16="http://schemas.microsoft.com/office/drawing/2014/main" id="{49A8A41E-B4AB-7732-5572-FC0461DA6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0" y="5880536"/>
            <a:ext cx="924560" cy="9245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BB78445-EC19-585B-F629-4224EA4758AB}"/>
              </a:ext>
            </a:extLst>
          </p:cNvPr>
          <p:cNvSpPr/>
          <p:nvPr/>
        </p:nvSpPr>
        <p:spPr>
          <a:xfrm>
            <a:off x="223519" y="5933440"/>
            <a:ext cx="4551681" cy="802640"/>
          </a:xfrm>
          <a:prstGeom prst="rect">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“being given different work [should] become rare rather than routine”</a:t>
            </a:r>
          </a:p>
        </p:txBody>
      </p:sp>
    </p:spTree>
    <p:extLst>
      <p:ext uri="{BB962C8B-B14F-4D97-AF65-F5344CB8AC3E}">
        <p14:creationId xmlns:p14="http://schemas.microsoft.com/office/powerpoint/2010/main" val="23386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40A77-92F7-42EF-1DA9-78A3B226419F}"/>
              </a:ext>
            </a:extLst>
          </p:cNvPr>
          <p:cNvSpPr txBox="1"/>
          <p:nvPr/>
        </p:nvSpPr>
        <p:spPr>
          <a:xfrm>
            <a:off x="4144098" y="6154319"/>
            <a:ext cx="7924800" cy="677108"/>
          </a:xfrm>
          <a:prstGeom prst="rect">
            <a:avLst/>
          </a:prstGeom>
          <a:noFill/>
        </p:spPr>
        <p:txBody>
          <a:bodyPr wrap="square" rtlCol="0">
            <a:spAutoFit/>
          </a:bodyPr>
          <a:lstStyle/>
          <a:p>
            <a:pPr algn="r"/>
            <a:r>
              <a:rPr lang="en-GB" sz="2000" b="1" dirty="0"/>
              <a:t>Alex Quigley</a:t>
            </a:r>
          </a:p>
          <a:p>
            <a:pPr algn="r"/>
            <a:r>
              <a:rPr lang="en-GB" dirty="0">
                <a:hlinkClick r:id="rId2"/>
              </a:rPr>
              <a:t>https://alexquigley.co.uk/adaptive-teaching-scaffolds-scale-structure-and-style/</a:t>
            </a:r>
            <a:r>
              <a:rPr lang="en-GB" dirty="0"/>
              <a:t> </a:t>
            </a:r>
          </a:p>
        </p:txBody>
      </p:sp>
      <p:sp>
        <p:nvSpPr>
          <p:cNvPr id="3" name="Title 1">
            <a:extLst>
              <a:ext uri="{FF2B5EF4-FFF2-40B4-BE49-F238E27FC236}">
                <a16:creationId xmlns:a16="http://schemas.microsoft.com/office/drawing/2014/main" id="{A1F212B4-108C-2556-B93A-A0B141CE956A}"/>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Quigley’s </a:t>
            </a:r>
            <a:r>
              <a:rPr lang="en-GB" sz="4000" b="1" dirty="0"/>
              <a:t>4 Ss </a:t>
            </a:r>
            <a:r>
              <a:rPr lang="en-GB" sz="4000" dirty="0"/>
              <a:t>of adaptive teaching:</a:t>
            </a:r>
          </a:p>
        </p:txBody>
      </p:sp>
      <p:graphicFrame>
        <p:nvGraphicFramePr>
          <p:cNvPr id="4" name="Diagram 3">
            <a:extLst>
              <a:ext uri="{FF2B5EF4-FFF2-40B4-BE49-F238E27FC236}">
                <a16:creationId xmlns:a16="http://schemas.microsoft.com/office/drawing/2014/main" id="{DB569F64-E7E5-917A-ACB7-1C659E4EEC01}"/>
              </a:ext>
            </a:extLst>
          </p:cNvPr>
          <p:cNvGraphicFramePr/>
          <p:nvPr>
            <p:extLst>
              <p:ext uri="{D42A27DB-BD31-4B8C-83A1-F6EECF244321}">
                <p14:modId xmlns:p14="http://schemas.microsoft.com/office/powerpoint/2010/main" val="2736030910"/>
              </p:ext>
            </p:extLst>
          </p:nvPr>
        </p:nvGraphicFramePr>
        <p:xfrm>
          <a:off x="123102" y="1074206"/>
          <a:ext cx="1194579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478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49FFCD6-6D8C-48A7-9262-B777308E1CC8}"/>
                                            </p:graphicEl>
                                          </p:spTgt>
                                        </p:tgtEl>
                                        <p:attrNameLst>
                                          <p:attrName>style.visibility</p:attrName>
                                        </p:attrNameLst>
                                      </p:cBhvr>
                                      <p:to>
                                        <p:strVal val="visible"/>
                                      </p:to>
                                    </p:set>
                                    <p:animEffect transition="in" filter="fade">
                                      <p:cBhvr>
                                        <p:cTn id="7" dur="500"/>
                                        <p:tgtEl>
                                          <p:spTgt spid="4">
                                            <p:graphicEl>
                                              <a:dgm id="{F49FFCD6-6D8C-48A7-9262-B777308E1CC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64091649-2640-419A-94C7-6D578AD4F17C}"/>
                                            </p:graphicEl>
                                          </p:spTgt>
                                        </p:tgtEl>
                                        <p:attrNameLst>
                                          <p:attrName>style.visibility</p:attrName>
                                        </p:attrNameLst>
                                      </p:cBhvr>
                                      <p:to>
                                        <p:strVal val="visible"/>
                                      </p:to>
                                    </p:set>
                                    <p:animEffect transition="in" filter="fade">
                                      <p:cBhvr>
                                        <p:cTn id="10" dur="500"/>
                                        <p:tgtEl>
                                          <p:spTgt spid="4">
                                            <p:graphicEl>
                                              <a:dgm id="{64091649-2640-419A-94C7-6D578AD4F17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D49695DD-F57C-4CBF-8298-CF16EF2DAF31}"/>
                                            </p:graphicEl>
                                          </p:spTgt>
                                        </p:tgtEl>
                                        <p:attrNameLst>
                                          <p:attrName>style.visibility</p:attrName>
                                        </p:attrNameLst>
                                      </p:cBhvr>
                                      <p:to>
                                        <p:strVal val="visible"/>
                                      </p:to>
                                    </p:set>
                                    <p:animEffect transition="in" filter="fade">
                                      <p:cBhvr>
                                        <p:cTn id="15" dur="500"/>
                                        <p:tgtEl>
                                          <p:spTgt spid="4">
                                            <p:graphicEl>
                                              <a:dgm id="{D49695DD-F57C-4CBF-8298-CF16EF2DAF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5BEF1D42-59BE-4DE9-AD9D-15B34911F065}"/>
                                            </p:graphicEl>
                                          </p:spTgt>
                                        </p:tgtEl>
                                        <p:attrNameLst>
                                          <p:attrName>style.visibility</p:attrName>
                                        </p:attrNameLst>
                                      </p:cBhvr>
                                      <p:to>
                                        <p:strVal val="visible"/>
                                      </p:to>
                                    </p:set>
                                    <p:animEffect transition="in" filter="fade">
                                      <p:cBhvr>
                                        <p:cTn id="20" dur="500"/>
                                        <p:tgtEl>
                                          <p:spTgt spid="4">
                                            <p:graphicEl>
                                              <a:dgm id="{5BEF1D42-59BE-4DE9-AD9D-15B34911F065}"/>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1E0376CF-9BA4-4E8D-9E36-62380CCD6974}"/>
                                            </p:graphicEl>
                                          </p:spTgt>
                                        </p:tgtEl>
                                        <p:attrNameLst>
                                          <p:attrName>style.visibility</p:attrName>
                                        </p:attrNameLst>
                                      </p:cBhvr>
                                      <p:to>
                                        <p:strVal val="visible"/>
                                      </p:to>
                                    </p:set>
                                    <p:animEffect transition="in" filter="fade">
                                      <p:cBhvr>
                                        <p:cTn id="23" dur="500"/>
                                        <p:tgtEl>
                                          <p:spTgt spid="4">
                                            <p:graphicEl>
                                              <a:dgm id="{1E0376CF-9BA4-4E8D-9E36-62380CCD697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416682AC-A19C-41A4-8AAF-34E7CF91C737}"/>
                                            </p:graphicEl>
                                          </p:spTgt>
                                        </p:tgtEl>
                                        <p:attrNameLst>
                                          <p:attrName>style.visibility</p:attrName>
                                        </p:attrNameLst>
                                      </p:cBhvr>
                                      <p:to>
                                        <p:strVal val="visible"/>
                                      </p:to>
                                    </p:set>
                                    <p:animEffect transition="in" filter="fade">
                                      <p:cBhvr>
                                        <p:cTn id="28" dur="500"/>
                                        <p:tgtEl>
                                          <p:spTgt spid="4">
                                            <p:graphicEl>
                                              <a:dgm id="{416682AC-A19C-41A4-8AAF-34E7CF91C73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E4E1AA7D-2226-4F3C-985B-AE470601B4A1}"/>
                                            </p:graphicEl>
                                          </p:spTgt>
                                        </p:tgtEl>
                                        <p:attrNameLst>
                                          <p:attrName>style.visibility</p:attrName>
                                        </p:attrNameLst>
                                      </p:cBhvr>
                                      <p:to>
                                        <p:strVal val="visible"/>
                                      </p:to>
                                    </p:set>
                                    <p:animEffect transition="in" filter="fade">
                                      <p:cBhvr>
                                        <p:cTn id="33" dur="500"/>
                                        <p:tgtEl>
                                          <p:spTgt spid="4">
                                            <p:graphicEl>
                                              <a:dgm id="{E4E1AA7D-2226-4F3C-985B-AE470601B4A1}"/>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421CBF6B-A864-4D2B-A521-D6752153AD15}"/>
                                            </p:graphicEl>
                                          </p:spTgt>
                                        </p:tgtEl>
                                        <p:attrNameLst>
                                          <p:attrName>style.visibility</p:attrName>
                                        </p:attrNameLst>
                                      </p:cBhvr>
                                      <p:to>
                                        <p:strVal val="visible"/>
                                      </p:to>
                                    </p:set>
                                    <p:animEffect transition="in" filter="fade">
                                      <p:cBhvr>
                                        <p:cTn id="36" dur="500"/>
                                        <p:tgtEl>
                                          <p:spTgt spid="4">
                                            <p:graphicEl>
                                              <a:dgm id="{421CBF6B-A864-4D2B-A521-D6752153AD1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A63C778A-7335-41E0-95D4-B1F216F73173}"/>
                                            </p:graphicEl>
                                          </p:spTgt>
                                        </p:tgtEl>
                                        <p:attrNameLst>
                                          <p:attrName>style.visibility</p:attrName>
                                        </p:attrNameLst>
                                      </p:cBhvr>
                                      <p:to>
                                        <p:strVal val="visible"/>
                                      </p:to>
                                    </p:set>
                                    <p:animEffect transition="in" filter="fade">
                                      <p:cBhvr>
                                        <p:cTn id="41" dur="500"/>
                                        <p:tgtEl>
                                          <p:spTgt spid="4">
                                            <p:graphicEl>
                                              <a:dgm id="{A63C778A-7335-41E0-95D4-B1F216F73173}"/>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580CD6C0-1927-48CD-93D7-114D88E14588}"/>
                                            </p:graphicEl>
                                          </p:spTgt>
                                        </p:tgtEl>
                                        <p:attrNameLst>
                                          <p:attrName>style.visibility</p:attrName>
                                        </p:attrNameLst>
                                      </p:cBhvr>
                                      <p:to>
                                        <p:strVal val="visible"/>
                                      </p:to>
                                    </p:set>
                                    <p:animEffect transition="in" filter="fade">
                                      <p:cBhvr>
                                        <p:cTn id="46" dur="500"/>
                                        <p:tgtEl>
                                          <p:spTgt spid="4">
                                            <p:graphicEl>
                                              <a:dgm id="{580CD6C0-1927-48CD-93D7-114D88E14588}"/>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graphicEl>
                                              <a:dgm id="{EBF2DF1A-64D7-452C-A89D-034229501849}"/>
                                            </p:graphicEl>
                                          </p:spTgt>
                                        </p:tgtEl>
                                        <p:attrNameLst>
                                          <p:attrName>style.visibility</p:attrName>
                                        </p:attrNameLst>
                                      </p:cBhvr>
                                      <p:to>
                                        <p:strVal val="visible"/>
                                      </p:to>
                                    </p:set>
                                    <p:animEffect transition="in" filter="fade">
                                      <p:cBhvr>
                                        <p:cTn id="49" dur="500"/>
                                        <p:tgtEl>
                                          <p:spTgt spid="4">
                                            <p:graphicEl>
                                              <a:dgm id="{EBF2DF1A-64D7-452C-A89D-03422950184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graphicEl>
                                              <a:dgm id="{0F7C97DD-9E05-4861-AF20-3419AD860757}"/>
                                            </p:graphicEl>
                                          </p:spTgt>
                                        </p:tgtEl>
                                        <p:attrNameLst>
                                          <p:attrName>style.visibility</p:attrName>
                                        </p:attrNameLst>
                                      </p:cBhvr>
                                      <p:to>
                                        <p:strVal val="visible"/>
                                      </p:to>
                                    </p:set>
                                    <p:animEffect transition="in" filter="fade">
                                      <p:cBhvr>
                                        <p:cTn id="54" dur="500"/>
                                        <p:tgtEl>
                                          <p:spTgt spid="4">
                                            <p:graphicEl>
                                              <a:dgm id="{0F7C97DD-9E05-4861-AF20-3419AD86075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11B94-E046-4774-B68E-FE61C952CAAB}"/>
              </a:ext>
            </a:extLst>
          </p:cNvPr>
          <p:cNvSpPr>
            <a:spLocks noGrp="1"/>
          </p:cNvSpPr>
          <p:nvPr>
            <p:ph idx="1"/>
          </p:nvPr>
        </p:nvSpPr>
        <p:spPr>
          <a:xfrm>
            <a:off x="267093" y="329833"/>
            <a:ext cx="7076387" cy="5696195"/>
          </a:xfrm>
        </p:spPr>
        <p:txBody>
          <a:bodyPr>
            <a:normAutofit/>
          </a:bodyPr>
          <a:lstStyle/>
          <a:p>
            <a:pPr marL="0" indent="0">
              <a:buNone/>
            </a:pPr>
            <a:r>
              <a:rPr lang="en-GB" dirty="0">
                <a:latin typeface="Calibri" panose="020F0502020204030204" pitchFamily="34" charset="0"/>
              </a:rPr>
              <a:t>In my experience the following principles are far more successful in allowing pupils of </a:t>
            </a:r>
            <a:r>
              <a:rPr lang="en-GB" b="1" dirty="0">
                <a:latin typeface="Calibri" panose="020F0502020204030204" pitchFamily="34" charset="0"/>
              </a:rPr>
              <a:t>all</a:t>
            </a:r>
            <a:r>
              <a:rPr lang="en-GB" dirty="0">
                <a:latin typeface="Calibri" panose="020F0502020204030204" pitchFamily="34" charset="0"/>
              </a:rPr>
              <a:t> abilities to succeed:</a:t>
            </a:r>
          </a:p>
          <a:p>
            <a:pPr marL="0" indent="0">
              <a:buNone/>
            </a:pPr>
            <a:endParaRPr lang="en-GB" dirty="0">
              <a:latin typeface="Calibri" panose="020F0502020204030204" pitchFamily="34" charset="0"/>
            </a:endParaRPr>
          </a:p>
          <a:p>
            <a:pPr>
              <a:buAutoNum type="arabicPeriod"/>
            </a:pPr>
            <a:r>
              <a:rPr lang="en-GB" dirty="0">
                <a:latin typeface="Calibri" panose="020F0502020204030204" pitchFamily="34" charset="0"/>
              </a:rPr>
              <a:t> Make the work engaging</a:t>
            </a:r>
          </a:p>
          <a:p>
            <a:pPr>
              <a:buAutoNum type="arabicPeriod"/>
            </a:pPr>
            <a:r>
              <a:rPr lang="en-GB" dirty="0">
                <a:latin typeface="Calibri" panose="020F0502020204030204" pitchFamily="34" charset="0"/>
              </a:rPr>
              <a:t> Make the work challenging but accessible</a:t>
            </a:r>
          </a:p>
          <a:p>
            <a:pPr>
              <a:buAutoNum type="arabicPeriod"/>
            </a:pPr>
            <a:r>
              <a:rPr lang="en-GB" dirty="0">
                <a:latin typeface="Calibri" panose="020F0502020204030204" pitchFamily="34" charset="0"/>
              </a:rPr>
              <a:t> Decide where to put the obstacles in</a:t>
            </a:r>
          </a:p>
          <a:p>
            <a:pPr>
              <a:buAutoNum type="arabicPeriod"/>
            </a:pPr>
            <a:endParaRPr lang="en-GB" dirty="0">
              <a:latin typeface="Calibri" panose="020F0502020204030204" pitchFamily="34" charset="0"/>
            </a:endParaRPr>
          </a:p>
          <a:p>
            <a:pPr marL="0" indent="0">
              <a:buNone/>
            </a:pPr>
            <a:r>
              <a:rPr lang="en-GB" i="1" dirty="0">
                <a:latin typeface="Calibri" panose="020F0502020204030204" pitchFamily="34" charset="0"/>
              </a:rPr>
              <a:t>Harris, R. (2005) Does differentiation have to mean different?</a:t>
            </a:r>
          </a:p>
          <a:p>
            <a:endParaRPr lang="en-GB" dirty="0"/>
          </a:p>
        </p:txBody>
      </p:sp>
      <p:pic>
        <p:nvPicPr>
          <p:cNvPr id="2" name="Picture 1">
            <a:extLst>
              <a:ext uri="{FF2B5EF4-FFF2-40B4-BE49-F238E27FC236}">
                <a16:creationId xmlns:a16="http://schemas.microsoft.com/office/drawing/2014/main" id="{71999161-0E56-C680-34B0-4523F4C44B17}"/>
              </a:ext>
            </a:extLst>
          </p:cNvPr>
          <p:cNvPicPr>
            <a:picLocks noChangeAspect="1"/>
          </p:cNvPicPr>
          <p:nvPr/>
        </p:nvPicPr>
        <p:blipFill rotWithShape="1">
          <a:blip r:embed="rId2">
            <a:extLst>
              <a:ext uri="{28A0092B-C50C-407E-A947-70E740481C1C}">
                <a14:useLocalDpi xmlns:a14="http://schemas.microsoft.com/office/drawing/2010/main" val="0"/>
              </a:ext>
            </a:extLst>
          </a:blip>
          <a:srcRect l="32088" t="17149" r="36211" b="779"/>
          <a:stretch/>
        </p:blipFill>
        <p:spPr>
          <a:xfrm>
            <a:off x="7343480" y="207389"/>
            <a:ext cx="4581427" cy="6413999"/>
          </a:xfrm>
          <a:prstGeom prst="rect">
            <a:avLst/>
          </a:prstGeom>
          <a:ln w="19050">
            <a:solidFill>
              <a:schemeClr val="tx1">
                <a:lumMod val="50000"/>
                <a:lumOff val="50000"/>
              </a:schemeClr>
            </a:solidFill>
          </a:ln>
        </p:spPr>
      </p:pic>
    </p:spTree>
    <p:extLst>
      <p:ext uri="{BB962C8B-B14F-4D97-AF65-F5344CB8AC3E}">
        <p14:creationId xmlns:p14="http://schemas.microsoft.com/office/powerpoint/2010/main" val="1935691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FA3A85-DF2A-6D21-E29D-613D2E7438CB}"/>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EEF – SEN in mainstream schools recommendations</a:t>
            </a:r>
          </a:p>
        </p:txBody>
      </p:sp>
      <p:pic>
        <p:nvPicPr>
          <p:cNvPr id="6" name="Picture 5">
            <a:extLst>
              <a:ext uri="{FF2B5EF4-FFF2-40B4-BE49-F238E27FC236}">
                <a16:creationId xmlns:a16="http://schemas.microsoft.com/office/drawing/2014/main" id="{7CAAFEC2-00B9-5623-8B09-46550E86B7C1}"/>
              </a:ext>
            </a:extLst>
          </p:cNvPr>
          <p:cNvPicPr>
            <a:picLocks noChangeAspect="1"/>
          </p:cNvPicPr>
          <p:nvPr/>
        </p:nvPicPr>
        <p:blipFill rotWithShape="1">
          <a:blip r:embed="rId2"/>
          <a:srcRect r="40000"/>
          <a:stretch/>
        </p:blipFill>
        <p:spPr>
          <a:xfrm>
            <a:off x="92209" y="1201333"/>
            <a:ext cx="9133298" cy="2628987"/>
          </a:xfrm>
          <a:prstGeom prst="rect">
            <a:avLst/>
          </a:prstGeom>
        </p:spPr>
      </p:pic>
      <p:pic>
        <p:nvPicPr>
          <p:cNvPr id="8" name="Picture 7">
            <a:extLst>
              <a:ext uri="{FF2B5EF4-FFF2-40B4-BE49-F238E27FC236}">
                <a16:creationId xmlns:a16="http://schemas.microsoft.com/office/drawing/2014/main" id="{6E93032E-4D9A-6A44-B1BE-2B76F88E3613}"/>
              </a:ext>
            </a:extLst>
          </p:cNvPr>
          <p:cNvPicPr>
            <a:picLocks noChangeAspect="1"/>
          </p:cNvPicPr>
          <p:nvPr/>
        </p:nvPicPr>
        <p:blipFill rotWithShape="1">
          <a:blip r:embed="rId2"/>
          <a:srcRect l="60281" r="-94"/>
          <a:stretch/>
        </p:blipFill>
        <p:spPr>
          <a:xfrm>
            <a:off x="92209" y="3950104"/>
            <a:ext cx="6060558" cy="2628987"/>
          </a:xfrm>
          <a:prstGeom prst="rect">
            <a:avLst/>
          </a:prstGeom>
        </p:spPr>
      </p:pic>
      <p:sp>
        <p:nvSpPr>
          <p:cNvPr id="10" name="TextBox 9">
            <a:extLst>
              <a:ext uri="{FF2B5EF4-FFF2-40B4-BE49-F238E27FC236}">
                <a16:creationId xmlns:a16="http://schemas.microsoft.com/office/drawing/2014/main" id="{D513B16B-0436-700B-55B7-2B1AB72C7F8A}"/>
              </a:ext>
            </a:extLst>
          </p:cNvPr>
          <p:cNvSpPr txBox="1"/>
          <p:nvPr/>
        </p:nvSpPr>
        <p:spPr>
          <a:xfrm>
            <a:off x="0" y="6514209"/>
            <a:ext cx="11684294" cy="338554"/>
          </a:xfrm>
          <a:prstGeom prst="rect">
            <a:avLst/>
          </a:prstGeom>
          <a:noFill/>
        </p:spPr>
        <p:txBody>
          <a:bodyPr wrap="square">
            <a:spAutoFit/>
          </a:bodyPr>
          <a:lstStyle/>
          <a:p>
            <a:r>
              <a:rPr lang="en-GB" sz="1600" dirty="0">
                <a:hlinkClick r:id="rId3"/>
              </a:rPr>
              <a:t>https://educationendowmentfoundation.org.uk/education-evidence/guidance-reports/send</a:t>
            </a:r>
            <a:r>
              <a:rPr lang="en-GB" sz="1600" dirty="0"/>
              <a:t> </a:t>
            </a:r>
          </a:p>
        </p:txBody>
      </p:sp>
      <p:sp>
        <p:nvSpPr>
          <p:cNvPr id="12" name="TextBox 11">
            <a:extLst>
              <a:ext uri="{FF2B5EF4-FFF2-40B4-BE49-F238E27FC236}">
                <a16:creationId xmlns:a16="http://schemas.microsoft.com/office/drawing/2014/main" id="{8C6892FC-EB55-9E92-329C-5E7155A7DB1A}"/>
              </a:ext>
            </a:extLst>
          </p:cNvPr>
          <p:cNvSpPr txBox="1"/>
          <p:nvPr/>
        </p:nvSpPr>
        <p:spPr>
          <a:xfrm>
            <a:off x="9225507" y="1337330"/>
            <a:ext cx="2966493" cy="2308324"/>
          </a:xfrm>
          <a:prstGeom prst="rect">
            <a:avLst/>
          </a:prstGeom>
          <a:noFill/>
        </p:spPr>
        <p:txBody>
          <a:bodyPr wrap="square">
            <a:spAutoFit/>
          </a:bodyPr>
          <a:lstStyle/>
          <a:p>
            <a:r>
              <a:rPr lang="en-GB" dirty="0"/>
              <a:t>To a great extent, </a:t>
            </a:r>
            <a:r>
              <a:rPr lang="en-GB" b="1" dirty="0"/>
              <a:t>good teaching for pupils with SEND is good teaching for all</a:t>
            </a:r>
            <a:r>
              <a:rPr lang="en-GB" dirty="0"/>
              <a:t>. </a:t>
            </a:r>
          </a:p>
          <a:p>
            <a:endParaRPr lang="en-GB" dirty="0"/>
          </a:p>
          <a:p>
            <a:r>
              <a:rPr lang="en-GB" b="1" dirty="0"/>
              <a:t>Searching for a ‘magic bullet’ can distract teachers</a:t>
            </a:r>
            <a:r>
              <a:rPr lang="en-GB" dirty="0"/>
              <a:t> from the powerful strategies they often already possess. </a:t>
            </a:r>
          </a:p>
        </p:txBody>
      </p:sp>
      <p:sp>
        <p:nvSpPr>
          <p:cNvPr id="14" name="TextBox 13">
            <a:extLst>
              <a:ext uri="{FF2B5EF4-FFF2-40B4-BE49-F238E27FC236}">
                <a16:creationId xmlns:a16="http://schemas.microsoft.com/office/drawing/2014/main" id="{DBA118C1-7E03-52C4-0F4A-04A9F9D07B73}"/>
              </a:ext>
            </a:extLst>
          </p:cNvPr>
          <p:cNvSpPr txBox="1"/>
          <p:nvPr/>
        </p:nvSpPr>
        <p:spPr>
          <a:xfrm>
            <a:off x="6106387" y="3901435"/>
            <a:ext cx="5993404" cy="2585323"/>
          </a:xfrm>
          <a:prstGeom prst="rect">
            <a:avLst/>
          </a:prstGeom>
          <a:noFill/>
        </p:spPr>
        <p:txBody>
          <a:bodyPr wrap="square">
            <a:spAutoFit/>
          </a:bodyPr>
          <a:lstStyle/>
          <a:p>
            <a:r>
              <a:rPr lang="en-GB" dirty="0"/>
              <a:t>The research suggests a group of teaching strategies that teachers should consider emphasising for pupils with SEND. Teachers should develop a repertoire of these strategies they can use flexibly in response to the needs of all pupils. </a:t>
            </a:r>
          </a:p>
          <a:p>
            <a:pPr marL="285750" indent="-285750">
              <a:buFont typeface="Arial" panose="020B0604020202020204" pitchFamily="34" charset="0"/>
              <a:buChar char="•"/>
            </a:pPr>
            <a:r>
              <a:rPr lang="en-GB" dirty="0"/>
              <a:t>flexible grouping; </a:t>
            </a:r>
          </a:p>
          <a:p>
            <a:pPr marL="285750" indent="-285750">
              <a:buFont typeface="Arial" panose="020B0604020202020204" pitchFamily="34" charset="0"/>
              <a:buChar char="•"/>
            </a:pPr>
            <a:r>
              <a:rPr lang="en-GB" dirty="0"/>
              <a:t>cognitive and metacognitive strategies; </a:t>
            </a:r>
          </a:p>
          <a:p>
            <a:pPr marL="285750" indent="-285750">
              <a:buFont typeface="Arial" panose="020B0604020202020204" pitchFamily="34" charset="0"/>
              <a:buChar char="•"/>
            </a:pPr>
            <a:r>
              <a:rPr lang="en-GB" dirty="0"/>
              <a:t>explicit instruction; </a:t>
            </a:r>
          </a:p>
          <a:p>
            <a:pPr marL="285750" indent="-285750">
              <a:buFont typeface="Arial" panose="020B0604020202020204" pitchFamily="34" charset="0"/>
              <a:buChar char="•"/>
            </a:pPr>
            <a:r>
              <a:rPr lang="en-GB" dirty="0"/>
              <a:t>using technology to support pupils with SEND; </a:t>
            </a:r>
          </a:p>
          <a:p>
            <a:pPr marL="285750" indent="-285750">
              <a:buFont typeface="Arial" panose="020B0604020202020204" pitchFamily="34" charset="0"/>
              <a:buChar char="•"/>
            </a:pPr>
            <a:r>
              <a:rPr lang="en-GB" dirty="0"/>
              <a:t> scaffolding.</a:t>
            </a:r>
          </a:p>
        </p:txBody>
      </p:sp>
    </p:spTree>
    <p:extLst>
      <p:ext uri="{BB962C8B-B14F-4D97-AF65-F5344CB8AC3E}">
        <p14:creationId xmlns:p14="http://schemas.microsoft.com/office/powerpoint/2010/main" val="42250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fade">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fade">
                                      <p:cBhvr>
                                        <p:cTn id="35" dur="500"/>
                                        <p:tgtEl>
                                          <p:spTgt spid="1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fade">
                                      <p:cBhvr>
                                        <p:cTn id="40" dur="500"/>
                                        <p:tgtEl>
                                          <p:spTgt spid="1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xEl>
                                              <p:pRg st="4" end="4"/>
                                            </p:txEl>
                                          </p:spTgt>
                                        </p:tgtEl>
                                        <p:attrNameLst>
                                          <p:attrName>style.visibility</p:attrName>
                                        </p:attrNameLst>
                                      </p:cBhvr>
                                      <p:to>
                                        <p:strVal val="visible"/>
                                      </p:to>
                                    </p:set>
                                    <p:animEffect transition="in" filter="fade">
                                      <p:cBhvr>
                                        <p:cTn id="45" dur="500"/>
                                        <p:tgtEl>
                                          <p:spTgt spid="1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xEl>
                                              <p:pRg st="5" end="5"/>
                                            </p:txEl>
                                          </p:spTgt>
                                        </p:tgtEl>
                                        <p:attrNameLst>
                                          <p:attrName>style.visibility</p:attrName>
                                        </p:attrNameLst>
                                      </p:cBhvr>
                                      <p:to>
                                        <p:strVal val="visible"/>
                                      </p:to>
                                    </p:set>
                                    <p:animEffect transition="in" filter="fade">
                                      <p:cBhvr>
                                        <p:cTn id="5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C593-7275-4AE0-9FC7-A45BD1E8DFAE}"/>
              </a:ext>
            </a:extLst>
          </p:cNvPr>
          <p:cNvSpPr>
            <a:spLocks noGrp="1"/>
          </p:cNvSpPr>
          <p:nvPr>
            <p:ph type="title"/>
          </p:nvPr>
        </p:nvSpPr>
        <p:spPr>
          <a:xfrm>
            <a:off x="0" y="365125"/>
            <a:ext cx="12192000" cy="1325563"/>
          </a:xfrm>
          <a:solidFill>
            <a:schemeClr val="bg2"/>
          </a:solidFill>
        </p:spPr>
        <p:txBody>
          <a:bodyPr/>
          <a:lstStyle/>
          <a:p>
            <a:r>
              <a:rPr lang="en-GB" dirty="0"/>
              <a:t>If we make our work more accessible – everyone in the class benefits!</a:t>
            </a:r>
          </a:p>
        </p:txBody>
      </p:sp>
      <p:sp>
        <p:nvSpPr>
          <p:cNvPr id="3" name="Content Placeholder 2">
            <a:extLst>
              <a:ext uri="{FF2B5EF4-FFF2-40B4-BE49-F238E27FC236}">
                <a16:creationId xmlns:a16="http://schemas.microsoft.com/office/drawing/2014/main" id="{3C5E50F1-9956-4BD2-B573-C10819047FA1}"/>
              </a:ext>
            </a:extLst>
          </p:cNvPr>
          <p:cNvSpPr>
            <a:spLocks noGrp="1"/>
          </p:cNvSpPr>
          <p:nvPr>
            <p:ph idx="1"/>
          </p:nvPr>
        </p:nvSpPr>
        <p:spPr>
          <a:xfrm>
            <a:off x="436776" y="1900443"/>
            <a:ext cx="10515600" cy="4351338"/>
          </a:xfrm>
        </p:spPr>
        <p:txBody>
          <a:bodyPr/>
          <a:lstStyle/>
          <a:p>
            <a:pPr marL="0" indent="0">
              <a:buNone/>
            </a:pPr>
            <a:r>
              <a:rPr lang="en-GB" dirty="0" err="1"/>
              <a:t>Rosenshine’s</a:t>
            </a:r>
            <a:r>
              <a:rPr lang="en-GB" dirty="0"/>
              <a:t> recommendations:</a:t>
            </a:r>
          </a:p>
          <a:p>
            <a:pPr>
              <a:buFontTx/>
              <a:buChar char="-"/>
            </a:pPr>
            <a:r>
              <a:rPr lang="en-GB" dirty="0"/>
              <a:t>Present new material in small steps.</a:t>
            </a:r>
          </a:p>
          <a:p>
            <a:pPr>
              <a:buFontTx/>
              <a:buChar char="-"/>
            </a:pPr>
            <a:r>
              <a:rPr lang="en-GB" dirty="0"/>
              <a:t>Provide scaffold for difficult tasks</a:t>
            </a:r>
          </a:p>
          <a:p>
            <a:pPr>
              <a:buFontTx/>
              <a:buChar char="-"/>
            </a:pPr>
            <a:r>
              <a:rPr lang="en-GB" dirty="0"/>
              <a:t>Provide models</a:t>
            </a:r>
          </a:p>
          <a:p>
            <a:pPr>
              <a:buFontTx/>
              <a:buChar char="-"/>
            </a:pPr>
            <a:r>
              <a:rPr lang="en-GB" dirty="0"/>
              <a:t>Guide student practice</a:t>
            </a:r>
          </a:p>
        </p:txBody>
      </p:sp>
      <p:pic>
        <p:nvPicPr>
          <p:cNvPr id="5" name="Picture 4">
            <a:extLst>
              <a:ext uri="{FF2B5EF4-FFF2-40B4-BE49-F238E27FC236}">
                <a16:creationId xmlns:a16="http://schemas.microsoft.com/office/drawing/2014/main" id="{B8A70A03-0353-46DF-AD61-58E9535D6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12" y="1900443"/>
            <a:ext cx="3871912" cy="4726930"/>
          </a:xfrm>
          <a:prstGeom prst="rect">
            <a:avLst/>
          </a:prstGeom>
        </p:spPr>
      </p:pic>
      <p:pic>
        <p:nvPicPr>
          <p:cNvPr id="6" name="Picture 5">
            <a:extLst>
              <a:ext uri="{FF2B5EF4-FFF2-40B4-BE49-F238E27FC236}">
                <a16:creationId xmlns:a16="http://schemas.microsoft.com/office/drawing/2014/main" id="{44038628-E197-1745-A82F-ED32E2212BC2}"/>
              </a:ext>
            </a:extLst>
          </p:cNvPr>
          <p:cNvPicPr>
            <a:picLocks noChangeAspect="1"/>
          </p:cNvPicPr>
          <p:nvPr/>
        </p:nvPicPr>
        <p:blipFill>
          <a:blip r:embed="rId4"/>
          <a:stretch>
            <a:fillRect/>
          </a:stretch>
        </p:blipFill>
        <p:spPr>
          <a:xfrm>
            <a:off x="1005737" y="4521519"/>
            <a:ext cx="5984344" cy="2217614"/>
          </a:xfrm>
          <a:prstGeom prst="rect">
            <a:avLst/>
          </a:prstGeom>
        </p:spPr>
      </p:pic>
    </p:spTree>
    <p:extLst>
      <p:ext uri="{BB962C8B-B14F-4D97-AF65-F5344CB8AC3E}">
        <p14:creationId xmlns:p14="http://schemas.microsoft.com/office/powerpoint/2010/main" val="39086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12192000" cy="716422"/>
          </a:xfrm>
          <a:solidFill>
            <a:schemeClr val="bg2"/>
          </a:solidFill>
        </p:spPr>
        <p:txBody>
          <a:bodyPr/>
          <a:lstStyle/>
          <a:p>
            <a:r>
              <a:rPr lang="en-GB" dirty="0"/>
              <a:t>The current plan:</a:t>
            </a:r>
          </a:p>
        </p:txBody>
      </p:sp>
      <p:sp>
        <p:nvSpPr>
          <p:cNvPr id="3" name="Content Placeholder 2"/>
          <p:cNvSpPr>
            <a:spLocks noGrp="1"/>
          </p:cNvSpPr>
          <p:nvPr>
            <p:ph idx="1"/>
          </p:nvPr>
        </p:nvSpPr>
        <p:spPr>
          <a:xfrm>
            <a:off x="582560" y="1365949"/>
            <a:ext cx="7169961" cy="5126924"/>
          </a:xfrm>
        </p:spPr>
        <p:txBody>
          <a:bodyPr>
            <a:normAutofit/>
          </a:bodyPr>
          <a:lstStyle/>
          <a:p>
            <a:r>
              <a:rPr lang="en-GB" dirty="0">
                <a:solidFill>
                  <a:schemeClr val="accent2">
                    <a:lumMod val="75000"/>
                  </a:schemeClr>
                </a:solidFill>
              </a:rPr>
              <a:t>What is ‘adaptive teaching’?</a:t>
            </a:r>
          </a:p>
          <a:p>
            <a:r>
              <a:rPr lang="en-GB" dirty="0">
                <a:solidFill>
                  <a:schemeClr val="accent2">
                    <a:lumMod val="75000"/>
                  </a:schemeClr>
                </a:solidFill>
              </a:rPr>
              <a:t>How is it different from ‘differentiation’?</a:t>
            </a:r>
          </a:p>
          <a:p>
            <a:r>
              <a:rPr lang="en-GB" dirty="0">
                <a:solidFill>
                  <a:schemeClr val="accent2">
                    <a:lumMod val="75000"/>
                  </a:schemeClr>
                </a:solidFill>
              </a:rPr>
              <a:t>What ideas are out there on adaptive teaching?</a:t>
            </a:r>
          </a:p>
          <a:p>
            <a:r>
              <a:rPr lang="en-GB" dirty="0">
                <a:solidFill>
                  <a:schemeClr val="accent6">
                    <a:lumMod val="75000"/>
                  </a:schemeClr>
                </a:solidFill>
              </a:rPr>
              <a:t>Latin</a:t>
            </a:r>
          </a:p>
          <a:p>
            <a:r>
              <a:rPr lang="en-GB" dirty="0">
                <a:solidFill>
                  <a:schemeClr val="accent6">
                    <a:lumMod val="75000"/>
                  </a:schemeClr>
                </a:solidFill>
              </a:rPr>
              <a:t>Civilisation</a:t>
            </a:r>
            <a:endParaRPr lang="en-GB" dirty="0">
              <a:solidFill>
                <a:schemeClr val="accent5">
                  <a:lumMod val="75000"/>
                </a:schemeClr>
              </a:solidFill>
            </a:endParaRPr>
          </a:p>
          <a:p>
            <a:r>
              <a:rPr lang="en-GB" dirty="0">
                <a:solidFill>
                  <a:schemeClr val="accent5">
                    <a:lumMod val="75000"/>
                  </a:schemeClr>
                </a:solidFill>
              </a:rPr>
              <a:t>Mixed attainment 9-1</a:t>
            </a:r>
          </a:p>
          <a:p>
            <a:r>
              <a:rPr lang="en-GB" dirty="0">
                <a:solidFill>
                  <a:schemeClr val="accent5">
                    <a:lumMod val="75000"/>
                  </a:schemeClr>
                </a:solidFill>
              </a:rPr>
              <a:t>SEND</a:t>
            </a:r>
          </a:p>
          <a:p>
            <a:r>
              <a:rPr lang="en-GB" dirty="0">
                <a:solidFill>
                  <a:schemeClr val="accent5">
                    <a:lumMod val="75000"/>
                  </a:schemeClr>
                </a:solidFill>
              </a:rPr>
              <a:t>Literacy</a:t>
            </a:r>
          </a:p>
          <a:p>
            <a:r>
              <a:rPr lang="en-GB" dirty="0">
                <a:solidFill>
                  <a:schemeClr val="accent5">
                    <a:lumMod val="75000"/>
                  </a:schemeClr>
                </a:solidFill>
              </a:rPr>
              <a:t>EAL</a:t>
            </a:r>
          </a:p>
          <a:p>
            <a:endParaRPr lang="en-GB" dirty="0">
              <a:solidFill>
                <a:schemeClr val="accent5">
                  <a:lumMod val="75000"/>
                </a:schemeClr>
              </a:solidFill>
            </a:endParaRPr>
          </a:p>
          <a:p>
            <a:pPr marL="0" indent="0">
              <a:buNone/>
            </a:pPr>
            <a:endParaRPr lang="en-GB" dirty="0"/>
          </a:p>
        </p:txBody>
      </p:sp>
      <p:sp>
        <p:nvSpPr>
          <p:cNvPr id="4" name="Rectangle 3">
            <a:extLst>
              <a:ext uri="{FF2B5EF4-FFF2-40B4-BE49-F238E27FC236}">
                <a16:creationId xmlns:a16="http://schemas.microsoft.com/office/drawing/2014/main" id="{3E49762A-72F2-4B43-A3FE-65AA91005FDA}"/>
              </a:ext>
            </a:extLst>
          </p:cNvPr>
          <p:cNvSpPr/>
          <p:nvPr/>
        </p:nvSpPr>
        <p:spPr>
          <a:xfrm>
            <a:off x="6979920" y="1218691"/>
            <a:ext cx="4969879" cy="2779331"/>
          </a:xfrm>
          <a:prstGeom prst="rect">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However, this is your option group.</a:t>
            </a:r>
          </a:p>
          <a:p>
            <a:pPr algn="ctr"/>
            <a:endParaRPr lang="en-GB" sz="2800" dirty="0">
              <a:solidFill>
                <a:schemeClr val="tx1"/>
              </a:solidFill>
            </a:endParaRPr>
          </a:p>
          <a:p>
            <a:pPr algn="ctr"/>
            <a:r>
              <a:rPr lang="en-GB" sz="2800" dirty="0">
                <a:solidFill>
                  <a:schemeClr val="tx1"/>
                </a:solidFill>
              </a:rPr>
              <a:t>We can put more or less emphasis on different areas to make it work for you.</a:t>
            </a:r>
          </a:p>
        </p:txBody>
      </p:sp>
      <p:sp>
        <p:nvSpPr>
          <p:cNvPr id="5" name="Rectangle 4">
            <a:extLst>
              <a:ext uri="{FF2B5EF4-FFF2-40B4-BE49-F238E27FC236}">
                <a16:creationId xmlns:a16="http://schemas.microsoft.com/office/drawing/2014/main" id="{9E0589B9-A322-BDCE-F635-112AF097D387}"/>
              </a:ext>
            </a:extLst>
          </p:cNvPr>
          <p:cNvSpPr/>
          <p:nvPr/>
        </p:nvSpPr>
        <p:spPr>
          <a:xfrm>
            <a:off x="6979920" y="4282423"/>
            <a:ext cx="4969879" cy="2357708"/>
          </a:xfrm>
          <a:prstGeom prst="rect">
            <a:avLst/>
          </a:prstGeom>
          <a:solidFill>
            <a:schemeClr val="accent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 don’t have all the answers ❗</a:t>
            </a:r>
          </a:p>
          <a:p>
            <a:pPr algn="ctr"/>
            <a:endParaRPr lang="en-GB" sz="2400" dirty="0">
              <a:solidFill>
                <a:schemeClr val="tx1"/>
              </a:solidFill>
            </a:endParaRPr>
          </a:p>
          <a:p>
            <a:pPr algn="ctr"/>
            <a:r>
              <a:rPr lang="en-GB" sz="2400" dirty="0">
                <a:solidFill>
                  <a:schemeClr val="tx1"/>
                </a:solidFill>
              </a:rPr>
              <a:t>This is an area of my practice I still wish to improve.</a:t>
            </a:r>
          </a:p>
          <a:p>
            <a:pPr algn="ctr"/>
            <a:endParaRPr lang="en-GB" sz="2400" dirty="0">
              <a:solidFill>
                <a:schemeClr val="tx1"/>
              </a:solidFill>
            </a:endParaRPr>
          </a:p>
          <a:p>
            <a:pPr algn="ctr"/>
            <a:r>
              <a:rPr lang="en-GB" sz="2400" dirty="0">
                <a:solidFill>
                  <a:schemeClr val="tx1"/>
                </a:solidFill>
              </a:rPr>
              <a:t>Please share throughout our sessions.</a:t>
            </a:r>
          </a:p>
        </p:txBody>
      </p:sp>
    </p:spTree>
    <p:extLst>
      <p:ext uri="{BB962C8B-B14F-4D97-AF65-F5344CB8AC3E}">
        <p14:creationId xmlns:p14="http://schemas.microsoft.com/office/powerpoint/2010/main" val="40061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400" dirty="0">
                <a:solidFill>
                  <a:schemeClr val="tx1"/>
                </a:solidFill>
              </a:rPr>
              <a:t>Adaptive teaching is a </a:t>
            </a:r>
            <a:r>
              <a:rPr lang="en-GB" sz="4400" b="1" dirty="0">
                <a:solidFill>
                  <a:schemeClr val="tx1"/>
                </a:solidFill>
              </a:rPr>
              <a:t>process</a:t>
            </a:r>
            <a:r>
              <a:rPr lang="en-GB" sz="4400" dirty="0">
                <a:solidFill>
                  <a:schemeClr val="tx1"/>
                </a:solidFill>
              </a:rPr>
              <a:t>:</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3108543"/>
          </a:xfrm>
          <a:prstGeom prst="rect">
            <a:avLst/>
          </a:prstGeom>
          <a:noFill/>
        </p:spPr>
        <p:txBody>
          <a:bodyPr wrap="square" rtlCol="0">
            <a:spAutoFit/>
          </a:bodyPr>
          <a:lstStyle/>
          <a:p>
            <a:pPr marL="342900" indent="-342900">
              <a:buFontTx/>
              <a:buChar char="-"/>
            </a:pPr>
            <a:r>
              <a:rPr lang="en-GB" sz="2800" b="1" dirty="0"/>
              <a:t>Starting point: </a:t>
            </a:r>
            <a:r>
              <a:rPr lang="en-GB" sz="2800" dirty="0"/>
              <a:t>What do you want your students to learn?</a:t>
            </a:r>
          </a:p>
          <a:p>
            <a:endParaRPr lang="en-GB" sz="2800" dirty="0"/>
          </a:p>
          <a:p>
            <a:pPr marL="342900" indent="-342900">
              <a:buFontTx/>
              <a:buChar char="-"/>
            </a:pPr>
            <a:r>
              <a:rPr lang="en-GB" sz="2800" dirty="0"/>
              <a:t>What are the barriers to that learning?</a:t>
            </a:r>
          </a:p>
          <a:p>
            <a:pPr marL="342900" indent="-342900">
              <a:buFontTx/>
              <a:buChar char="-"/>
            </a:pPr>
            <a:r>
              <a:rPr lang="en-GB" sz="2800" dirty="0"/>
              <a:t>What supports do students need to be able to access the learning?</a:t>
            </a:r>
          </a:p>
          <a:p>
            <a:pPr marL="342900" indent="-342900">
              <a:buFontTx/>
              <a:buChar char="-"/>
            </a:pPr>
            <a:r>
              <a:rPr lang="en-GB" sz="2800" dirty="0"/>
              <a:t>Have you shown (modelled) students a worked example, narrating the process?</a:t>
            </a:r>
          </a:p>
          <a:p>
            <a:pPr marL="342900" indent="-342900">
              <a:buFontTx/>
              <a:buChar char="-"/>
            </a:pPr>
            <a:r>
              <a:rPr lang="en-GB" sz="2800" dirty="0"/>
              <a:t>Where are you going to put the challenge?</a:t>
            </a:r>
          </a:p>
        </p:txBody>
      </p:sp>
      <p:pic>
        <p:nvPicPr>
          <p:cNvPr id="4" name="Picture 3">
            <a:extLst>
              <a:ext uri="{FF2B5EF4-FFF2-40B4-BE49-F238E27FC236}">
                <a16:creationId xmlns:a16="http://schemas.microsoft.com/office/drawing/2014/main" id="{1083F6EF-F904-B0CC-3C14-1FAC97565E6E}"/>
              </a:ext>
            </a:extLst>
          </p:cNvPr>
          <p:cNvPicPr>
            <a:picLocks noChangeAspect="1"/>
          </p:cNvPicPr>
          <p:nvPr/>
        </p:nvPicPr>
        <p:blipFill>
          <a:blip r:embed="rId2"/>
          <a:stretch>
            <a:fillRect/>
          </a:stretch>
        </p:blipFill>
        <p:spPr>
          <a:xfrm>
            <a:off x="9814560" y="4704397"/>
            <a:ext cx="2062480" cy="2062480"/>
          </a:xfrm>
          <a:prstGeom prst="rect">
            <a:avLst/>
          </a:prstGeom>
        </p:spPr>
      </p:pic>
    </p:spTree>
    <p:extLst>
      <p:ext uri="{BB962C8B-B14F-4D97-AF65-F5344CB8AC3E}">
        <p14:creationId xmlns:p14="http://schemas.microsoft.com/office/powerpoint/2010/main" val="11127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me - Schooling in Ancient Rome - Conde Library at Pymble Ladies' College">
            <a:extLst>
              <a:ext uri="{FF2B5EF4-FFF2-40B4-BE49-F238E27FC236}">
                <a16:creationId xmlns:a16="http://schemas.microsoft.com/office/drawing/2014/main" id="{A9C7DC5A-8656-1760-D004-F6D7DB0E6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06" b="11354"/>
          <a:stretch/>
        </p:blipFill>
        <p:spPr bwMode="auto">
          <a:xfrm>
            <a:off x="152400" y="3326842"/>
            <a:ext cx="7254240" cy="3439719"/>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132A8F7E-7B05-9BB0-274A-7C3775EEE32D}"/>
              </a:ext>
            </a:extLst>
          </p:cNvPr>
          <p:cNvSpPr/>
          <p:nvPr/>
        </p:nvSpPr>
        <p:spPr>
          <a:xfrm>
            <a:off x="3870960" y="91439"/>
            <a:ext cx="8046720" cy="3413761"/>
          </a:xfrm>
          <a:prstGeom prst="cloudCallout">
            <a:avLst>
              <a:gd name="adj1" fmla="val -51301"/>
              <a:gd name="adj2" fmla="val 53670"/>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That’s great, but what </a:t>
            </a:r>
            <a:r>
              <a:rPr lang="en-GB" sz="4400" i="1" dirty="0">
                <a:solidFill>
                  <a:schemeClr val="tx1"/>
                </a:solidFill>
              </a:rPr>
              <a:t>subject specific </a:t>
            </a:r>
            <a:r>
              <a:rPr lang="en-GB" sz="4400" dirty="0">
                <a:solidFill>
                  <a:schemeClr val="tx1"/>
                </a:solidFill>
              </a:rPr>
              <a:t>strategies can I use in my classroom? </a:t>
            </a:r>
          </a:p>
        </p:txBody>
      </p:sp>
      <p:sp>
        <p:nvSpPr>
          <p:cNvPr id="3" name="TextBox 2">
            <a:extLst>
              <a:ext uri="{FF2B5EF4-FFF2-40B4-BE49-F238E27FC236}">
                <a16:creationId xmlns:a16="http://schemas.microsoft.com/office/drawing/2014/main" id="{65BBEF3E-8060-590C-8E2E-78B0F81DF1C3}"/>
              </a:ext>
            </a:extLst>
          </p:cNvPr>
          <p:cNvSpPr txBox="1"/>
          <p:nvPr/>
        </p:nvSpPr>
        <p:spPr>
          <a:xfrm>
            <a:off x="7477760" y="3667760"/>
            <a:ext cx="4561840" cy="1815882"/>
          </a:xfrm>
          <a:prstGeom prst="rect">
            <a:avLst/>
          </a:prstGeom>
          <a:noFill/>
        </p:spPr>
        <p:txBody>
          <a:bodyPr wrap="square" rtlCol="0">
            <a:spAutoFit/>
          </a:bodyPr>
          <a:lstStyle/>
          <a:p>
            <a:r>
              <a:rPr lang="en-GB" sz="2800" dirty="0"/>
              <a:t>A subject specific reading list can be found here: </a:t>
            </a:r>
            <a:r>
              <a:rPr lang="en-GB" sz="2800" dirty="0">
                <a:hlinkClick r:id="rId3"/>
              </a:rPr>
              <a:t>https://www.stevenhuntclassics.com/sen</a:t>
            </a:r>
            <a:r>
              <a:rPr lang="en-GB" sz="2800" dirty="0"/>
              <a:t> </a:t>
            </a:r>
          </a:p>
        </p:txBody>
      </p:sp>
    </p:spTree>
    <p:extLst>
      <p:ext uri="{BB962C8B-B14F-4D97-AF65-F5344CB8AC3E}">
        <p14:creationId xmlns:p14="http://schemas.microsoft.com/office/powerpoint/2010/main" val="3704319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A2375-FD01-0DBF-3B49-E5A03B372809}"/>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Dyslexia Scotland (2013)</a:t>
            </a:r>
          </a:p>
        </p:txBody>
      </p:sp>
      <p:pic>
        <p:nvPicPr>
          <p:cNvPr id="3" name="Picture 2">
            <a:extLst>
              <a:ext uri="{FF2B5EF4-FFF2-40B4-BE49-F238E27FC236}">
                <a16:creationId xmlns:a16="http://schemas.microsoft.com/office/drawing/2014/main" id="{A6030D22-7776-B754-ED6B-DD107ABF163F}"/>
              </a:ext>
            </a:extLst>
          </p:cNvPr>
          <p:cNvPicPr>
            <a:picLocks noChangeAspect="1"/>
          </p:cNvPicPr>
          <p:nvPr/>
        </p:nvPicPr>
        <p:blipFill>
          <a:blip r:embed="rId2"/>
          <a:stretch>
            <a:fillRect/>
          </a:stretch>
        </p:blipFill>
        <p:spPr>
          <a:xfrm>
            <a:off x="7406640" y="175028"/>
            <a:ext cx="4608993" cy="6536390"/>
          </a:xfrm>
          <a:prstGeom prst="rect">
            <a:avLst/>
          </a:prstGeom>
          <a:ln w="19050">
            <a:solidFill>
              <a:schemeClr val="tx1">
                <a:lumMod val="65000"/>
                <a:lumOff val="35000"/>
              </a:schemeClr>
            </a:solidFill>
          </a:ln>
        </p:spPr>
      </p:pic>
      <p:sp>
        <p:nvSpPr>
          <p:cNvPr id="6" name="TextBox 5">
            <a:extLst>
              <a:ext uri="{FF2B5EF4-FFF2-40B4-BE49-F238E27FC236}">
                <a16:creationId xmlns:a16="http://schemas.microsoft.com/office/drawing/2014/main" id="{7B98D285-0B1F-62C4-24A1-A6BA15E099B2}"/>
              </a:ext>
            </a:extLst>
          </p:cNvPr>
          <p:cNvSpPr txBox="1"/>
          <p:nvPr/>
        </p:nvSpPr>
        <p:spPr>
          <a:xfrm>
            <a:off x="0" y="6342086"/>
            <a:ext cx="7132320" cy="369332"/>
          </a:xfrm>
          <a:prstGeom prst="rect">
            <a:avLst/>
          </a:prstGeom>
          <a:noFill/>
        </p:spPr>
        <p:txBody>
          <a:bodyPr wrap="square">
            <a:spAutoFit/>
          </a:bodyPr>
          <a:lstStyle/>
          <a:p>
            <a:r>
              <a:rPr lang="en-GB" dirty="0">
                <a:hlinkClick r:id="rId3"/>
              </a:rPr>
              <a:t>http://training.cpdbytes.com/ResourceFiles/All/2_12TheClassics.pdf</a:t>
            </a:r>
            <a:r>
              <a:rPr lang="en-GB" dirty="0"/>
              <a:t> </a:t>
            </a:r>
          </a:p>
        </p:txBody>
      </p:sp>
      <p:sp>
        <p:nvSpPr>
          <p:cNvPr id="7" name="TextBox 6">
            <a:extLst>
              <a:ext uri="{FF2B5EF4-FFF2-40B4-BE49-F238E27FC236}">
                <a16:creationId xmlns:a16="http://schemas.microsoft.com/office/drawing/2014/main" id="{52544AC9-E823-0A66-01AB-DB9AC882D680}"/>
              </a:ext>
            </a:extLst>
          </p:cNvPr>
          <p:cNvSpPr txBox="1"/>
          <p:nvPr/>
        </p:nvSpPr>
        <p:spPr>
          <a:xfrm>
            <a:off x="294640" y="1391920"/>
            <a:ext cx="6935633" cy="2677656"/>
          </a:xfrm>
          <a:prstGeom prst="rect">
            <a:avLst/>
          </a:prstGeom>
          <a:noFill/>
        </p:spPr>
        <p:txBody>
          <a:bodyPr wrap="square" rtlCol="0">
            <a:spAutoFit/>
          </a:bodyPr>
          <a:lstStyle/>
          <a:p>
            <a:pPr marL="342900" indent="-342900">
              <a:buFontTx/>
              <a:buChar char="-"/>
            </a:pPr>
            <a:r>
              <a:rPr lang="en-GB" sz="2800" dirty="0"/>
              <a:t>Each section structured:</a:t>
            </a:r>
          </a:p>
          <a:p>
            <a:pPr marL="800100" lvl="1" indent="-342900">
              <a:buFontTx/>
              <a:buChar char="-"/>
            </a:pPr>
            <a:r>
              <a:rPr lang="en-GB" sz="2800" dirty="0"/>
              <a:t>Significant strengths</a:t>
            </a:r>
          </a:p>
          <a:p>
            <a:pPr marL="800100" lvl="1" indent="-342900">
              <a:buFontTx/>
              <a:buChar char="-"/>
            </a:pPr>
            <a:r>
              <a:rPr lang="en-GB" sz="2800" dirty="0"/>
              <a:t>Barriers to learning</a:t>
            </a:r>
          </a:p>
          <a:p>
            <a:pPr marL="800100" lvl="1" indent="-342900">
              <a:buFontTx/>
              <a:buChar char="-"/>
            </a:pPr>
            <a:r>
              <a:rPr lang="en-GB" sz="2800" dirty="0"/>
              <a:t>Additional support strategies</a:t>
            </a:r>
          </a:p>
          <a:p>
            <a:pPr marL="342900" indent="-342900">
              <a:buFontTx/>
              <a:buChar char="-"/>
            </a:pPr>
            <a:r>
              <a:rPr lang="en-GB" sz="2800" dirty="0"/>
              <a:t>Over 10 years old now – some sections feel quite dated</a:t>
            </a:r>
          </a:p>
        </p:txBody>
      </p:sp>
    </p:spTree>
    <p:extLst>
      <p:ext uri="{BB962C8B-B14F-4D97-AF65-F5344CB8AC3E}">
        <p14:creationId xmlns:p14="http://schemas.microsoft.com/office/powerpoint/2010/main" val="18794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8C2F1-3E2B-11BD-97F9-332A53C9D466}"/>
              </a:ext>
            </a:extLst>
          </p:cNvPr>
          <p:cNvPicPr>
            <a:picLocks noChangeAspect="1"/>
          </p:cNvPicPr>
          <p:nvPr/>
        </p:nvPicPr>
        <p:blipFill>
          <a:blip r:embed="rId2"/>
          <a:stretch>
            <a:fillRect/>
          </a:stretch>
        </p:blipFill>
        <p:spPr>
          <a:xfrm>
            <a:off x="2200167" y="79936"/>
            <a:ext cx="7551152" cy="2145104"/>
          </a:xfrm>
          <a:prstGeom prst="rect">
            <a:avLst/>
          </a:prstGeom>
        </p:spPr>
      </p:pic>
      <p:pic>
        <p:nvPicPr>
          <p:cNvPr id="5" name="Picture 4">
            <a:extLst>
              <a:ext uri="{FF2B5EF4-FFF2-40B4-BE49-F238E27FC236}">
                <a16:creationId xmlns:a16="http://schemas.microsoft.com/office/drawing/2014/main" id="{ED1E54B8-61CA-E72A-D36C-3C79B0F7A37A}"/>
              </a:ext>
            </a:extLst>
          </p:cNvPr>
          <p:cNvPicPr>
            <a:picLocks noChangeAspect="1"/>
          </p:cNvPicPr>
          <p:nvPr/>
        </p:nvPicPr>
        <p:blipFill>
          <a:blip r:embed="rId3"/>
          <a:stretch>
            <a:fillRect/>
          </a:stretch>
        </p:blipFill>
        <p:spPr>
          <a:xfrm>
            <a:off x="2326640" y="2275596"/>
            <a:ext cx="7333239" cy="4450324"/>
          </a:xfrm>
          <a:prstGeom prst="rect">
            <a:avLst/>
          </a:prstGeom>
        </p:spPr>
      </p:pic>
      <p:pic>
        <p:nvPicPr>
          <p:cNvPr id="6" name="Picture 5">
            <a:extLst>
              <a:ext uri="{FF2B5EF4-FFF2-40B4-BE49-F238E27FC236}">
                <a16:creationId xmlns:a16="http://schemas.microsoft.com/office/drawing/2014/main" id="{D7083066-76E5-5B2C-2D40-22BA44A4270A}"/>
              </a:ext>
            </a:extLst>
          </p:cNvPr>
          <p:cNvPicPr>
            <a:picLocks noChangeAspect="1"/>
          </p:cNvPicPr>
          <p:nvPr/>
        </p:nvPicPr>
        <p:blipFill>
          <a:blip r:embed="rId4"/>
          <a:stretch>
            <a:fillRect/>
          </a:stretch>
        </p:blipFill>
        <p:spPr>
          <a:xfrm>
            <a:off x="10377377" y="175028"/>
            <a:ext cx="1638256" cy="2323345"/>
          </a:xfrm>
          <a:prstGeom prst="rect">
            <a:avLst/>
          </a:prstGeom>
          <a:ln w="19050">
            <a:solidFill>
              <a:schemeClr val="tx1">
                <a:lumMod val="65000"/>
                <a:lumOff val="35000"/>
              </a:schemeClr>
            </a:solidFill>
          </a:ln>
        </p:spPr>
      </p:pic>
    </p:spTree>
    <p:extLst>
      <p:ext uri="{BB962C8B-B14F-4D97-AF65-F5344CB8AC3E}">
        <p14:creationId xmlns:p14="http://schemas.microsoft.com/office/powerpoint/2010/main" val="618769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130111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What might our students with additional and varying needs find difficult about </a:t>
            </a:r>
            <a:r>
              <a:rPr lang="en-GB" sz="4400" b="1" dirty="0">
                <a:solidFill>
                  <a:schemeClr val="tx1"/>
                </a:solidFill>
              </a:rPr>
              <a:t>translation?</a:t>
            </a:r>
            <a:endParaRPr lang="en-GB" sz="4400" dirty="0">
              <a:solidFill>
                <a:schemeClr val="tx1"/>
              </a:solidFill>
            </a:endParaRPr>
          </a:p>
        </p:txBody>
      </p:sp>
      <p:pic>
        <p:nvPicPr>
          <p:cNvPr id="4" name="Picture 2" descr="🤔 Thinking Face emoji Meaning | Dictionary.com">
            <a:extLst>
              <a:ext uri="{FF2B5EF4-FFF2-40B4-BE49-F238E27FC236}">
                <a16:creationId xmlns:a16="http://schemas.microsoft.com/office/drawing/2014/main" id="{C3DE7223-CDFC-8916-EB14-59CF09B23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8640" y="1102360"/>
            <a:ext cx="1148080" cy="1148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1A1F3BB-A29E-9971-053F-35B25FFAC776}"/>
              </a:ext>
            </a:extLst>
          </p:cNvPr>
          <p:cNvGraphicFramePr/>
          <p:nvPr>
            <p:extLst>
              <p:ext uri="{D42A27DB-BD31-4B8C-83A1-F6EECF244321}">
                <p14:modId xmlns:p14="http://schemas.microsoft.com/office/powerpoint/2010/main" val="798908021"/>
              </p:ext>
            </p:extLst>
          </p:nvPr>
        </p:nvGraphicFramePr>
        <p:xfrm>
          <a:off x="2981960" y="2438400"/>
          <a:ext cx="6228080" cy="373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D5E3239-6CCB-00E0-18EB-D9D9E18A1CA7}"/>
              </a:ext>
            </a:extLst>
          </p:cNvPr>
          <p:cNvSpPr txBox="1"/>
          <p:nvPr/>
        </p:nvSpPr>
        <p:spPr>
          <a:xfrm>
            <a:off x="6309360" y="1795780"/>
            <a:ext cx="4318000" cy="369332"/>
          </a:xfrm>
          <a:prstGeom prst="rect">
            <a:avLst/>
          </a:prstGeom>
          <a:noFill/>
        </p:spPr>
        <p:txBody>
          <a:bodyPr wrap="square" rtlCol="0">
            <a:spAutoFit/>
          </a:bodyPr>
          <a:lstStyle/>
          <a:p>
            <a:r>
              <a:rPr lang="en-GB" dirty="0"/>
              <a:t>Dyslexia &amp; ADHD – one huge chunk of text.</a:t>
            </a:r>
          </a:p>
        </p:txBody>
      </p:sp>
      <p:sp>
        <p:nvSpPr>
          <p:cNvPr id="10" name="TextBox 9">
            <a:extLst>
              <a:ext uri="{FF2B5EF4-FFF2-40B4-BE49-F238E27FC236}">
                <a16:creationId xmlns:a16="http://schemas.microsoft.com/office/drawing/2014/main" id="{66A4274D-1D2C-1244-7700-1B4805453D5B}"/>
              </a:ext>
            </a:extLst>
          </p:cNvPr>
          <p:cNvSpPr txBox="1"/>
          <p:nvPr/>
        </p:nvSpPr>
        <p:spPr>
          <a:xfrm>
            <a:off x="9525000" y="2505670"/>
            <a:ext cx="2367280" cy="923330"/>
          </a:xfrm>
          <a:prstGeom prst="rect">
            <a:avLst/>
          </a:prstGeom>
          <a:noFill/>
        </p:spPr>
        <p:txBody>
          <a:bodyPr wrap="square" rtlCol="0">
            <a:spAutoFit/>
          </a:bodyPr>
          <a:lstStyle/>
          <a:p>
            <a:r>
              <a:rPr lang="en-GB" dirty="0"/>
              <a:t>Autism – often there isn’t one correct translation</a:t>
            </a:r>
          </a:p>
        </p:txBody>
      </p:sp>
      <p:sp>
        <p:nvSpPr>
          <p:cNvPr id="11" name="TextBox 10">
            <a:extLst>
              <a:ext uri="{FF2B5EF4-FFF2-40B4-BE49-F238E27FC236}">
                <a16:creationId xmlns:a16="http://schemas.microsoft.com/office/drawing/2014/main" id="{B3CB7693-5F13-A62A-B1F7-28B41D4F9E7A}"/>
              </a:ext>
            </a:extLst>
          </p:cNvPr>
          <p:cNvSpPr txBox="1"/>
          <p:nvPr/>
        </p:nvSpPr>
        <p:spPr>
          <a:xfrm>
            <a:off x="9423400" y="4467780"/>
            <a:ext cx="2570480" cy="923330"/>
          </a:xfrm>
          <a:prstGeom prst="rect">
            <a:avLst/>
          </a:prstGeom>
          <a:noFill/>
        </p:spPr>
        <p:txBody>
          <a:bodyPr wrap="square" rtlCol="0">
            <a:spAutoFit/>
          </a:bodyPr>
          <a:lstStyle/>
          <a:p>
            <a:r>
              <a:rPr lang="en-GB" dirty="0"/>
              <a:t>Not having the sufficient English vocabulary or grammar</a:t>
            </a:r>
          </a:p>
        </p:txBody>
      </p:sp>
      <p:sp>
        <p:nvSpPr>
          <p:cNvPr id="12" name="TextBox 11">
            <a:extLst>
              <a:ext uri="{FF2B5EF4-FFF2-40B4-BE49-F238E27FC236}">
                <a16:creationId xmlns:a16="http://schemas.microsoft.com/office/drawing/2014/main" id="{4855BCB8-965B-FDBB-AEE9-C277ED146093}"/>
              </a:ext>
            </a:extLst>
          </p:cNvPr>
          <p:cNvSpPr txBox="1"/>
          <p:nvPr/>
        </p:nvSpPr>
        <p:spPr>
          <a:xfrm>
            <a:off x="279400" y="2005210"/>
            <a:ext cx="2367280" cy="1200329"/>
          </a:xfrm>
          <a:prstGeom prst="rect">
            <a:avLst/>
          </a:prstGeom>
          <a:noFill/>
        </p:spPr>
        <p:txBody>
          <a:bodyPr wrap="square" rtlCol="0">
            <a:spAutoFit/>
          </a:bodyPr>
          <a:lstStyle/>
          <a:p>
            <a:r>
              <a:rPr lang="en-GB" dirty="0"/>
              <a:t>Motivation – high attainers finish quickly whilst lower attainers still at the beginning</a:t>
            </a:r>
          </a:p>
        </p:txBody>
      </p:sp>
      <p:sp>
        <p:nvSpPr>
          <p:cNvPr id="13" name="TextBox 12">
            <a:extLst>
              <a:ext uri="{FF2B5EF4-FFF2-40B4-BE49-F238E27FC236}">
                <a16:creationId xmlns:a16="http://schemas.microsoft.com/office/drawing/2014/main" id="{6B47BBBF-10B9-9811-364C-105B71407C5C}"/>
              </a:ext>
            </a:extLst>
          </p:cNvPr>
          <p:cNvSpPr txBox="1"/>
          <p:nvPr/>
        </p:nvSpPr>
        <p:spPr>
          <a:xfrm>
            <a:off x="243840" y="4650660"/>
            <a:ext cx="2570480" cy="923330"/>
          </a:xfrm>
          <a:prstGeom prst="rect">
            <a:avLst/>
          </a:prstGeom>
          <a:noFill/>
        </p:spPr>
        <p:txBody>
          <a:bodyPr wrap="square" rtlCol="0">
            <a:spAutoFit/>
          </a:bodyPr>
          <a:lstStyle/>
          <a:p>
            <a:r>
              <a:rPr lang="en-GB" dirty="0"/>
              <a:t>Not having the sufficient English vocabulary or grammar</a:t>
            </a:r>
          </a:p>
        </p:txBody>
      </p:sp>
    </p:spTree>
    <p:extLst>
      <p:ext uri="{BB962C8B-B14F-4D97-AF65-F5344CB8AC3E}">
        <p14:creationId xmlns:p14="http://schemas.microsoft.com/office/powerpoint/2010/main" val="63757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Translation</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4893647"/>
          </a:xfrm>
          <a:prstGeom prst="rect">
            <a:avLst/>
          </a:prstGeom>
          <a:noFill/>
        </p:spPr>
        <p:txBody>
          <a:bodyPr wrap="square" rtlCol="0">
            <a:spAutoFit/>
          </a:bodyPr>
          <a:lstStyle/>
          <a:p>
            <a:pPr marL="342900" indent="-342900">
              <a:buFontTx/>
              <a:buChar char="-"/>
            </a:pPr>
            <a:r>
              <a:rPr lang="en-GB" sz="2400" dirty="0"/>
              <a:t>Break the text into smaller chunks – new sentences on different lines.</a:t>
            </a:r>
          </a:p>
          <a:p>
            <a:pPr marL="342900" indent="-342900">
              <a:buFontTx/>
              <a:buChar char="-"/>
            </a:pPr>
            <a:r>
              <a:rPr lang="en-GB" sz="2400" dirty="0"/>
              <a:t>Read the story aloud – do the voices and actions for emphasis</a:t>
            </a:r>
          </a:p>
          <a:p>
            <a:pPr marL="342900" indent="-342900">
              <a:buFontTx/>
              <a:buChar char="-"/>
            </a:pPr>
            <a:r>
              <a:rPr lang="en-GB" sz="2400" dirty="0"/>
              <a:t>What do you want your students to learn? Where should the focus be?</a:t>
            </a:r>
          </a:p>
          <a:p>
            <a:pPr marL="800100" lvl="1" indent="-342900">
              <a:buFontTx/>
              <a:buChar char="-"/>
            </a:pPr>
            <a:r>
              <a:rPr lang="en-GB" sz="2400" dirty="0"/>
              <a:t>Gap fill – choose carefully where to put the gaps. (Could indicate in bold the Latin which applies to the gap)</a:t>
            </a:r>
          </a:p>
          <a:p>
            <a:pPr marL="800100" lvl="1" indent="-342900">
              <a:buFontTx/>
              <a:buChar char="-"/>
            </a:pPr>
            <a:r>
              <a:rPr lang="en-GB" sz="2400" dirty="0"/>
              <a:t>Letter prompts</a:t>
            </a:r>
          </a:p>
          <a:p>
            <a:pPr marL="800100" lvl="1" indent="-342900">
              <a:buFontTx/>
              <a:buChar char="-"/>
            </a:pPr>
            <a:r>
              <a:rPr lang="en-GB" sz="2400" dirty="0"/>
              <a:t>Numbered translation</a:t>
            </a:r>
          </a:p>
          <a:p>
            <a:pPr marL="800100" lvl="1" indent="-342900">
              <a:buFontTx/>
              <a:buChar char="-"/>
            </a:pPr>
            <a:r>
              <a:rPr lang="en-GB" sz="2400" dirty="0"/>
              <a:t>Multiple choice translation</a:t>
            </a:r>
          </a:p>
          <a:p>
            <a:pPr marL="800100" lvl="1" indent="-342900">
              <a:buFontTx/>
              <a:buChar char="-"/>
            </a:pPr>
            <a:r>
              <a:rPr lang="en-GB" sz="2400" dirty="0"/>
              <a:t>Add images to support the text (keep images consistent)</a:t>
            </a:r>
          </a:p>
          <a:p>
            <a:pPr marL="342900" indent="-342900">
              <a:buFontTx/>
              <a:buChar char="-"/>
            </a:pPr>
            <a:r>
              <a:rPr lang="en-GB" sz="2400" dirty="0"/>
              <a:t>Modelling &amp; metacognition – talk students through the process</a:t>
            </a:r>
          </a:p>
          <a:p>
            <a:pPr marL="342900" indent="-342900">
              <a:buFontTx/>
              <a:buChar char="-"/>
            </a:pPr>
            <a:r>
              <a:rPr lang="en-GB" sz="2400" dirty="0"/>
              <a:t>Pre teach key vocabulary through images</a:t>
            </a:r>
          </a:p>
          <a:p>
            <a:pPr marL="342900" indent="-342900">
              <a:buFontTx/>
              <a:buChar char="-"/>
            </a:pPr>
            <a:r>
              <a:rPr lang="en-GB" sz="2400" dirty="0"/>
              <a:t>Pre-reading – get students to skim read the story beforehand and give them the vocabulary that they don’t know</a:t>
            </a:r>
          </a:p>
        </p:txBody>
      </p:sp>
    </p:spTree>
    <p:extLst>
      <p:ext uri="{BB962C8B-B14F-4D97-AF65-F5344CB8AC3E}">
        <p14:creationId xmlns:p14="http://schemas.microsoft.com/office/powerpoint/2010/main" val="36922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Translation</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5262979"/>
          </a:xfrm>
          <a:prstGeom prst="rect">
            <a:avLst/>
          </a:prstGeom>
          <a:noFill/>
        </p:spPr>
        <p:txBody>
          <a:bodyPr wrap="square" rtlCol="0">
            <a:spAutoFit/>
          </a:bodyPr>
          <a:lstStyle/>
          <a:p>
            <a:pPr marL="342900" indent="-342900">
              <a:buFontTx/>
              <a:buChar char="-"/>
            </a:pPr>
            <a:r>
              <a:rPr lang="en-GB" sz="2400" dirty="0"/>
              <a:t>Do students have enough contextual knowledge to understand the story?</a:t>
            </a:r>
          </a:p>
          <a:p>
            <a:pPr marL="342900" indent="-342900">
              <a:buFontTx/>
              <a:buChar char="-"/>
            </a:pPr>
            <a:r>
              <a:rPr lang="en-GB" sz="2400" dirty="0"/>
              <a:t>Regular checkpoints to check for understanding – are students following the plot?</a:t>
            </a:r>
          </a:p>
          <a:p>
            <a:pPr marL="342900" indent="-342900">
              <a:buFontTx/>
              <a:buChar char="-"/>
            </a:pPr>
            <a:r>
              <a:rPr lang="en-GB" sz="2400" dirty="0"/>
              <a:t>Mini-whiteboards to write down ideas</a:t>
            </a:r>
          </a:p>
          <a:p>
            <a:pPr marL="342900" indent="-342900">
              <a:buFontTx/>
              <a:buChar char="-"/>
            </a:pPr>
            <a:r>
              <a:rPr lang="en-GB" sz="2400" dirty="0"/>
              <a:t>As for… (sentences without nominatives) </a:t>
            </a:r>
          </a:p>
          <a:p>
            <a:pPr marL="342900" indent="-342900">
              <a:buFontTx/>
              <a:buChar char="-"/>
            </a:pPr>
            <a:r>
              <a:rPr lang="en-GB" sz="2400" dirty="0"/>
              <a:t>Practise – the more Latin you read, the better it gets. </a:t>
            </a:r>
          </a:p>
          <a:p>
            <a:pPr marL="800100" lvl="1" indent="-342900">
              <a:buFontTx/>
              <a:buChar char="-"/>
            </a:pPr>
            <a:r>
              <a:rPr lang="en-GB" sz="2400" dirty="0"/>
              <a:t>Students who translate more of the text will encounter more words and the gap will widen further.</a:t>
            </a:r>
          </a:p>
          <a:p>
            <a:pPr marL="800100" lvl="1" indent="-342900">
              <a:buFontTx/>
              <a:buChar char="-"/>
            </a:pPr>
            <a:r>
              <a:rPr lang="en-GB" sz="2400" dirty="0"/>
              <a:t>Use only CLC &amp; </a:t>
            </a:r>
            <a:r>
              <a:rPr lang="en-GB" sz="2400" dirty="0" err="1"/>
              <a:t>Suburani</a:t>
            </a:r>
            <a:r>
              <a:rPr lang="en-GB" sz="2400" dirty="0"/>
              <a:t> support to help students read more.</a:t>
            </a:r>
          </a:p>
          <a:p>
            <a:pPr marL="800100" lvl="1" indent="-342900">
              <a:buFontTx/>
              <a:buChar char="-"/>
            </a:pPr>
            <a:r>
              <a:rPr lang="en-GB" sz="2400" dirty="0"/>
              <a:t>I created a scaffolded ‘translation practice’ homework booklet for the stories in Taylor 1.</a:t>
            </a:r>
          </a:p>
          <a:p>
            <a:pPr marL="342900" indent="-342900">
              <a:buFontTx/>
              <a:buChar char="-"/>
            </a:pPr>
            <a:r>
              <a:rPr lang="en-GB" sz="2400" dirty="0"/>
              <a:t>Suitable challenge tasks which encourage deeper understanding of the text</a:t>
            </a:r>
          </a:p>
          <a:p>
            <a:pPr marL="800100" lvl="1" indent="-342900">
              <a:buFontTx/>
              <a:buChar char="-"/>
            </a:pPr>
            <a:r>
              <a:rPr lang="en-GB" sz="2400" dirty="0"/>
              <a:t>Draw the story and label in Latin</a:t>
            </a:r>
          </a:p>
          <a:p>
            <a:pPr marL="800100" lvl="1" indent="-342900">
              <a:buFontTx/>
              <a:buChar char="-"/>
            </a:pPr>
            <a:r>
              <a:rPr lang="en-GB" sz="2400" dirty="0"/>
              <a:t>Find the grammar</a:t>
            </a:r>
          </a:p>
          <a:p>
            <a:pPr marL="800100" lvl="1" indent="-342900">
              <a:buFontTx/>
              <a:buChar char="-"/>
            </a:pPr>
            <a:r>
              <a:rPr lang="en-GB" sz="2400" dirty="0"/>
              <a:t>Literature &amp; culture questions about the story</a:t>
            </a:r>
          </a:p>
        </p:txBody>
      </p:sp>
    </p:spTree>
    <p:extLst>
      <p:ext uri="{BB962C8B-B14F-4D97-AF65-F5344CB8AC3E}">
        <p14:creationId xmlns:p14="http://schemas.microsoft.com/office/powerpoint/2010/main" val="15066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779DE-B600-5F40-866A-94985325DBDF}"/>
              </a:ext>
            </a:extLst>
          </p:cNvPr>
          <p:cNvPicPr>
            <a:picLocks noChangeAspect="1"/>
          </p:cNvPicPr>
          <p:nvPr/>
        </p:nvPicPr>
        <p:blipFill>
          <a:blip r:embed="rId2"/>
          <a:stretch>
            <a:fillRect/>
          </a:stretch>
        </p:blipFill>
        <p:spPr>
          <a:xfrm>
            <a:off x="1325098" y="178789"/>
            <a:ext cx="9541804" cy="6500421"/>
          </a:xfrm>
          <a:prstGeom prst="rect">
            <a:avLst/>
          </a:prstGeom>
        </p:spPr>
      </p:pic>
    </p:spTree>
    <p:extLst>
      <p:ext uri="{BB962C8B-B14F-4D97-AF65-F5344CB8AC3E}">
        <p14:creationId xmlns:p14="http://schemas.microsoft.com/office/powerpoint/2010/main" val="3903369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E4DDF-2814-6B9C-51B9-B712BD580746}"/>
              </a:ext>
            </a:extLst>
          </p:cNvPr>
          <p:cNvPicPr>
            <a:picLocks noChangeAspect="1"/>
          </p:cNvPicPr>
          <p:nvPr/>
        </p:nvPicPr>
        <p:blipFill>
          <a:blip r:embed="rId2"/>
          <a:stretch>
            <a:fillRect/>
          </a:stretch>
        </p:blipFill>
        <p:spPr>
          <a:xfrm>
            <a:off x="300397" y="247477"/>
            <a:ext cx="6904318" cy="3985605"/>
          </a:xfrm>
          <a:prstGeom prst="rect">
            <a:avLst/>
          </a:prstGeom>
        </p:spPr>
      </p:pic>
      <p:pic>
        <p:nvPicPr>
          <p:cNvPr id="3" name="Picture 2">
            <a:extLst>
              <a:ext uri="{FF2B5EF4-FFF2-40B4-BE49-F238E27FC236}">
                <a16:creationId xmlns:a16="http://schemas.microsoft.com/office/drawing/2014/main" id="{CBD0994C-FC6F-CEB7-CF18-8F462975F13B}"/>
              </a:ext>
            </a:extLst>
          </p:cNvPr>
          <p:cNvPicPr>
            <a:picLocks noChangeAspect="1"/>
          </p:cNvPicPr>
          <p:nvPr/>
        </p:nvPicPr>
        <p:blipFill>
          <a:blip r:embed="rId3"/>
          <a:stretch>
            <a:fillRect/>
          </a:stretch>
        </p:blipFill>
        <p:spPr>
          <a:xfrm>
            <a:off x="4183680" y="1214108"/>
            <a:ext cx="7707923" cy="5396415"/>
          </a:xfrm>
          <a:prstGeom prst="rect">
            <a:avLst/>
          </a:prstGeom>
          <a:ln w="19050">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692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6489D-8448-A61A-A79F-79B7E35550B1}"/>
              </a:ext>
            </a:extLst>
          </p:cNvPr>
          <p:cNvPicPr>
            <a:picLocks noChangeAspect="1"/>
          </p:cNvPicPr>
          <p:nvPr/>
        </p:nvPicPr>
        <p:blipFill>
          <a:blip r:embed="rId2"/>
          <a:stretch>
            <a:fillRect/>
          </a:stretch>
        </p:blipFill>
        <p:spPr>
          <a:xfrm>
            <a:off x="676763" y="472291"/>
            <a:ext cx="10838474" cy="5455771"/>
          </a:xfrm>
          <a:prstGeom prst="rect">
            <a:avLst/>
          </a:prstGeom>
        </p:spPr>
      </p:pic>
    </p:spTree>
    <p:extLst>
      <p:ext uri="{BB962C8B-B14F-4D97-AF65-F5344CB8AC3E}">
        <p14:creationId xmlns:p14="http://schemas.microsoft.com/office/powerpoint/2010/main" val="4227298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2393498-34BE-151A-D8E5-698C775A9F63}"/>
              </a:ext>
            </a:extLst>
          </p:cNvPr>
          <p:cNvGraphicFramePr/>
          <p:nvPr>
            <p:extLst>
              <p:ext uri="{D42A27DB-BD31-4B8C-83A1-F6EECF244321}">
                <p14:modId xmlns:p14="http://schemas.microsoft.com/office/powerpoint/2010/main" val="1308605971"/>
              </p:ext>
            </p:extLst>
          </p:nvPr>
        </p:nvGraphicFramePr>
        <p:xfrm>
          <a:off x="284480" y="268393"/>
          <a:ext cx="11623040" cy="6321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7756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1D4E9-0119-FDC1-DE6A-16D507EC4C59}"/>
              </a:ext>
            </a:extLst>
          </p:cNvPr>
          <p:cNvPicPr>
            <a:picLocks noChangeAspect="1"/>
          </p:cNvPicPr>
          <p:nvPr/>
        </p:nvPicPr>
        <p:blipFill>
          <a:blip r:embed="rId2"/>
          <a:stretch>
            <a:fillRect/>
          </a:stretch>
        </p:blipFill>
        <p:spPr>
          <a:xfrm>
            <a:off x="1154917" y="432896"/>
            <a:ext cx="9882166" cy="5796802"/>
          </a:xfrm>
          <a:prstGeom prst="rect">
            <a:avLst/>
          </a:prstGeom>
        </p:spPr>
      </p:pic>
    </p:spTree>
    <p:extLst>
      <p:ext uri="{BB962C8B-B14F-4D97-AF65-F5344CB8AC3E}">
        <p14:creationId xmlns:p14="http://schemas.microsoft.com/office/powerpoint/2010/main" val="3258394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95DBEA-78DC-B02F-A006-0CB11A4D7DD5}"/>
              </a:ext>
            </a:extLst>
          </p:cNvPr>
          <p:cNvSpPr txBox="1"/>
          <p:nvPr/>
        </p:nvSpPr>
        <p:spPr>
          <a:xfrm>
            <a:off x="1290320" y="902176"/>
            <a:ext cx="9916160" cy="4401205"/>
          </a:xfrm>
          <a:prstGeom prst="rect">
            <a:avLst/>
          </a:prstGeom>
          <a:noFill/>
        </p:spPr>
        <p:txBody>
          <a:bodyPr wrap="square">
            <a:spAutoFit/>
          </a:bodyPr>
          <a:lstStyle/>
          <a:p>
            <a:r>
              <a:rPr lang="en-US" sz="2800" u="heavy" dirty="0" err="1">
                <a:effectLst/>
                <a:latin typeface="Verdana" panose="020B0604030504040204" pitchFamily="34" charset="0"/>
                <a:ea typeface="Times New Roman" panose="02020603050405020304" pitchFamily="18" charset="0"/>
                <a:cs typeface="Times New Roman" panose="02020603050405020304" pitchFamily="18" charset="0"/>
              </a:rPr>
              <a:t>Porsena</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contr</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R</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pugn</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vit</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Porsena</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mult</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p>
          <a:p>
            <a:endParaRPr lang="en-US" sz="2800" dirty="0">
              <a:latin typeface="Verdana" panose="020B0604030504040204" pitchFamily="34" charset="0"/>
              <a:ea typeface="Times New Roman" panose="02020603050405020304" pitchFamily="18" charset="0"/>
              <a:cs typeface="Times New Roman" panose="02020603050405020304" pitchFamily="18" charset="0"/>
            </a:endParaRPr>
          </a:p>
          <a:p>
            <a:endParaRPr lang="en-US" sz="2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R</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interf</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ē</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cit</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Porsena</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mult</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u="heavy" dirty="0" err="1">
                <a:effectLst/>
                <a:latin typeface="Verdana" panose="020B0604030504040204" pitchFamily="34" charset="0"/>
                <a:ea typeface="Times New Roman" panose="02020603050405020304" pitchFamily="18" charset="0"/>
                <a:cs typeface="Times New Roman" panose="02020603050405020304" pitchFamily="18" charset="0"/>
              </a:rPr>
              <a:t>puellās</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c</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ē</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pit</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p>
          <a:p>
            <a:endParaRPr lang="en-US" sz="2800" dirty="0">
              <a:latin typeface="Verdana" panose="020B0604030504040204" pitchFamily="34" charset="0"/>
              <a:ea typeface="Times New Roman" panose="02020603050405020304" pitchFamily="18" charset="0"/>
              <a:cs typeface="Times New Roman" panose="02020603050405020304" pitchFamily="18" charset="0"/>
            </a:endParaRPr>
          </a:p>
          <a:p>
            <a:endParaRPr lang="en-US" sz="2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Porsena</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laetus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erat</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mult</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R</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interf</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ē</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c</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ī</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inquit</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p>
          <a:p>
            <a:endParaRPr lang="en-US" sz="2800" dirty="0">
              <a:latin typeface="Verdana" panose="020B0604030504040204" pitchFamily="34" charset="0"/>
              <a:ea typeface="Times New Roman" panose="02020603050405020304" pitchFamily="18" charset="0"/>
              <a:cs typeface="Times New Roman" panose="02020603050405020304" pitchFamily="18" charset="0"/>
            </a:endParaRPr>
          </a:p>
          <a:p>
            <a:endParaRPr lang="en-US" sz="2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US" sz="2800" dirty="0">
                <a:effectLst/>
                <a:latin typeface="Verdana" panose="020B0604030504040204" pitchFamily="34" charset="0"/>
                <a:ea typeface="Times New Roman" panose="02020603050405020304" pitchFamily="18" charset="0"/>
                <a:cs typeface="Times New Roman" panose="02020603050405020304" pitchFamily="18" charset="0"/>
              </a:rPr>
              <a:t>‘et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mult</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puell</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c</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ē</a:t>
            </a:r>
            <a:r>
              <a:rPr lang="en-US" sz="2800" dirty="0" err="1">
                <a:effectLst/>
                <a:latin typeface="Verdana" panose="020B0604030504040204" pitchFamily="34" charset="0"/>
                <a:ea typeface="Times New Roman" panose="02020603050405020304" pitchFamily="18" charset="0"/>
                <a:cs typeface="Times New Roman" panose="02020603050405020304" pitchFamily="18" charset="0"/>
              </a:rPr>
              <a:t>p</a:t>
            </a:r>
            <a:r>
              <a:rPr lang="en-US"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ī</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R</a:t>
            </a:r>
            <a:r>
              <a:rPr lang="fr-FR"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m</a:t>
            </a:r>
            <a:r>
              <a:rPr lang="fr-FR"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ā</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fr-FR"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ō</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s</a:t>
            </a:r>
            <a:r>
              <a:rPr lang="fr-FR"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terru</a:t>
            </a:r>
            <a:r>
              <a:rPr lang="fr-FR"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ī</a:t>
            </a:r>
            <a:r>
              <a:rPr lang="fr-FR"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r</a:t>
            </a:r>
            <a:r>
              <a:rPr lang="fr-FR" sz="2800" u="none" strike="noStrike" dirty="0" err="1">
                <a:effectLst/>
                <a:uFill>
                  <a:solidFill>
                    <a:srgbClr val="EC008B"/>
                  </a:solidFill>
                </a:uFill>
                <a:latin typeface="Calibri" panose="020F0502020204030204" pitchFamily="34" charset="0"/>
                <a:ea typeface="Times New Roman" panose="02020603050405020304" pitchFamily="18" charset="0"/>
                <a:cs typeface="Times New Roman" panose="02020603050405020304" pitchFamily="18" charset="0"/>
              </a:rPr>
              <a:t>ē</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x</a:t>
            </a:r>
            <a:r>
              <a:rPr lang="fr-FR" sz="2800" dirty="0">
                <a:effectLst/>
                <a:latin typeface="Verdana" panose="020B0604030504040204" pitchFamily="34" charset="0"/>
                <a:ea typeface="Times New Roman" panose="02020603050405020304" pitchFamily="18" charset="0"/>
                <a:cs typeface="Times New Roman" panose="02020603050405020304" pitchFamily="18" charset="0"/>
              </a:rPr>
              <a:t> </a:t>
            </a:r>
            <a:r>
              <a:rPr lang="fr-FR" sz="2800" dirty="0" err="1">
                <a:effectLst/>
                <a:latin typeface="Verdana" panose="020B0604030504040204" pitchFamily="34" charset="0"/>
                <a:ea typeface="Times New Roman" panose="02020603050405020304" pitchFamily="18" charset="0"/>
                <a:cs typeface="Times New Roman" panose="02020603050405020304" pitchFamily="18" charset="0"/>
              </a:rPr>
              <a:t>fortis</a:t>
            </a: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2800" u="heavy" dirty="0" err="1">
                <a:effectLst/>
                <a:latin typeface="Verdana" panose="020B0604030504040204" pitchFamily="34" charset="0"/>
                <a:ea typeface="Times New Roman" panose="02020603050405020304" pitchFamily="18" charset="0"/>
                <a:cs typeface="Times New Roman" panose="02020603050405020304" pitchFamily="18" charset="0"/>
              </a:rPr>
              <a:t>sum</a:t>
            </a: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GB" sz="2800" dirty="0"/>
          </a:p>
        </p:txBody>
      </p:sp>
      <p:pic>
        <p:nvPicPr>
          <p:cNvPr id="1026" name="Picture 2" descr="emoji-timeline">
            <a:extLst>
              <a:ext uri="{FF2B5EF4-FFF2-40B4-BE49-F238E27FC236}">
                <a16:creationId xmlns:a16="http://schemas.microsoft.com/office/drawing/2014/main" id="{77F98D7C-ACFC-7608-FC9C-FD80D6137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9536"/>
            <a:ext cx="802640" cy="802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timeline">
            <a:extLst>
              <a:ext uri="{FF2B5EF4-FFF2-40B4-BE49-F238E27FC236}">
                <a16:creationId xmlns:a16="http://schemas.microsoft.com/office/drawing/2014/main" id="{B351BA8A-4695-00A0-7EA1-34ADEC108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680" y="144780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oji-timeline">
            <a:extLst>
              <a:ext uri="{FF2B5EF4-FFF2-40B4-BE49-F238E27FC236}">
                <a16:creationId xmlns:a16="http://schemas.microsoft.com/office/drawing/2014/main" id="{89A900EA-4FDA-A892-ACC6-1AD045BD4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1704816"/>
            <a:ext cx="538480" cy="538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emoji-timeline">
            <a:extLst>
              <a:ext uri="{FF2B5EF4-FFF2-40B4-BE49-F238E27FC236}">
                <a16:creationId xmlns:a16="http://schemas.microsoft.com/office/drawing/2014/main" id="{DDEDD643-B51A-F796-8DEC-EE21F1B41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240" y="1704816"/>
            <a:ext cx="538480" cy="538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emoji-timeline">
            <a:extLst>
              <a:ext uri="{FF2B5EF4-FFF2-40B4-BE49-F238E27FC236}">
                <a16:creationId xmlns:a16="http://schemas.microsoft.com/office/drawing/2014/main" id="{7C9D1395-C8D1-0D51-081B-99A843E24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280" y="1704816"/>
            <a:ext cx="538480" cy="538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oji-timeline">
            <a:extLst>
              <a:ext uri="{FF2B5EF4-FFF2-40B4-BE49-F238E27FC236}">
                <a16:creationId xmlns:a16="http://schemas.microsoft.com/office/drawing/2014/main" id="{06817C41-1C5C-BCCC-4B3D-714D5B25D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280" y="288036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moji-timeline">
            <a:extLst>
              <a:ext uri="{FF2B5EF4-FFF2-40B4-BE49-F238E27FC236}">
                <a16:creationId xmlns:a16="http://schemas.microsoft.com/office/drawing/2014/main" id="{0EE5EE7A-C665-4F70-0140-604AE2226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080" y="271065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moji-timeline">
            <a:extLst>
              <a:ext uri="{FF2B5EF4-FFF2-40B4-BE49-F238E27FC236}">
                <a16:creationId xmlns:a16="http://schemas.microsoft.com/office/drawing/2014/main" id="{D02F767F-D10D-D603-A610-EE821FAB9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26560"/>
            <a:ext cx="538480" cy="538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moji-timeline">
            <a:extLst>
              <a:ext uri="{FF2B5EF4-FFF2-40B4-BE49-F238E27FC236}">
                <a16:creationId xmlns:a16="http://schemas.microsoft.com/office/drawing/2014/main" id="{E233228A-E153-272F-E45E-3D11D431E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840" y="4226560"/>
            <a:ext cx="538480" cy="538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moji-timeline">
            <a:extLst>
              <a:ext uri="{FF2B5EF4-FFF2-40B4-BE49-F238E27FC236}">
                <a16:creationId xmlns:a16="http://schemas.microsoft.com/office/drawing/2014/main" id="{55804B9D-4C9E-2AA9-7CFC-C5EE961BA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880" y="4226560"/>
            <a:ext cx="538480" cy="538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moji-timeline">
            <a:extLst>
              <a:ext uri="{FF2B5EF4-FFF2-40B4-BE49-F238E27FC236}">
                <a16:creationId xmlns:a16="http://schemas.microsoft.com/office/drawing/2014/main" id="{01B9422B-C6D0-10A8-DE5B-BA2E893ED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3160" y="265573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moji-timeline">
            <a:extLst>
              <a:ext uri="{FF2B5EF4-FFF2-40B4-BE49-F238E27FC236}">
                <a16:creationId xmlns:a16="http://schemas.microsoft.com/office/drawing/2014/main" id="{86A4FF32-76D5-A794-EE26-D1A6B116C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880" y="400304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timeline">
            <a:extLst>
              <a:ext uri="{FF2B5EF4-FFF2-40B4-BE49-F238E27FC236}">
                <a16:creationId xmlns:a16="http://schemas.microsoft.com/office/drawing/2014/main" id="{CED382A0-E4CA-DADB-F40E-B0FFE835B5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0200" y="4064000"/>
            <a:ext cx="701040" cy="70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46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3"/>
          <p:cNvSpPr txBox="1">
            <a:spLocks noGrp="1"/>
          </p:cNvSpPr>
          <p:nvPr>
            <p:ph type="title"/>
          </p:nvPr>
        </p:nvSpPr>
        <p:spPr>
          <a:xfrm>
            <a:off x="0" y="593367"/>
            <a:ext cx="12192000" cy="763600"/>
          </a:xfrm>
          <a:prstGeom prst="rect">
            <a:avLst/>
          </a:prstGeom>
          <a:solidFill>
            <a:srgbClr val="F3F3F3"/>
          </a:solidFill>
        </p:spPr>
        <p:txBody>
          <a:bodyPr spcFirstLastPara="1" vert="horz" wrap="square" lIns="121900" tIns="121900" rIns="121900" bIns="121900" rtlCol="0" anchor="t" anchorCtr="0">
            <a:normAutofit fontScale="90000"/>
          </a:bodyPr>
          <a:lstStyle/>
          <a:p>
            <a:r>
              <a:rPr lang="en-GB" b="1"/>
              <a:t>Image Banks</a:t>
            </a:r>
            <a:endParaRPr b="1"/>
          </a:p>
        </p:txBody>
      </p:sp>
      <p:sp>
        <p:nvSpPr>
          <p:cNvPr id="312" name="Google Shape;312;p5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74121">
              <a:buSzPts val="2000"/>
              <a:buAutoNum type="arabicPeriod"/>
            </a:pPr>
            <a:r>
              <a:rPr lang="en-GB" sz="2667" b="1"/>
              <a:t>Noun Project </a:t>
            </a:r>
            <a:r>
              <a:rPr lang="en-GB" sz="2667"/>
              <a:t>- </a:t>
            </a:r>
            <a:r>
              <a:rPr lang="en-GB" sz="2667" u="sng">
                <a:solidFill>
                  <a:schemeClr val="hlink"/>
                </a:solidFill>
                <a:hlinkClick r:id="rId3"/>
              </a:rPr>
              <a:t>https://thenounproject.com/</a:t>
            </a:r>
            <a:r>
              <a:rPr lang="en-GB" sz="2667"/>
              <a:t> </a:t>
            </a:r>
            <a:endParaRPr sz="2667"/>
          </a:p>
          <a:p>
            <a:pPr indent="-474121">
              <a:buSzPts val="2000"/>
              <a:buAutoNum type="arabicPeriod"/>
            </a:pPr>
            <a:r>
              <a:rPr lang="en-GB" sz="2667" b="1"/>
              <a:t>Flat Icon</a:t>
            </a:r>
            <a:r>
              <a:rPr lang="en-GB" sz="2667"/>
              <a:t> - </a:t>
            </a:r>
            <a:r>
              <a:rPr lang="en-GB" sz="2667" u="sng">
                <a:solidFill>
                  <a:schemeClr val="hlink"/>
                </a:solidFill>
                <a:hlinkClick r:id="rId4"/>
              </a:rPr>
              <a:t>https://www.flaticon.com/</a:t>
            </a:r>
            <a:r>
              <a:rPr lang="en-GB" sz="2667"/>
              <a:t> </a:t>
            </a:r>
            <a:endParaRPr sz="2667"/>
          </a:p>
          <a:p>
            <a:pPr indent="-474121">
              <a:buSzPts val="2000"/>
              <a:buAutoNum type="arabicPeriod"/>
            </a:pPr>
            <a:r>
              <a:rPr lang="en-GB" sz="2667" b="1"/>
              <a:t>Picturae Database</a:t>
            </a:r>
            <a:r>
              <a:rPr lang="en-GB" sz="2667"/>
              <a:t> - </a:t>
            </a:r>
            <a:r>
              <a:rPr lang="en-GB" sz="2667" u="sng">
                <a:solidFill>
                  <a:schemeClr val="hlink"/>
                </a:solidFill>
                <a:hlinkClick r:id="rId5"/>
              </a:rPr>
              <a:t>http://www.practomime.com/picturae/index.php/picturae-database</a:t>
            </a:r>
            <a:r>
              <a:rPr lang="en-GB" sz="2667"/>
              <a:t> </a:t>
            </a:r>
            <a:endParaRPr sz="2667"/>
          </a:p>
          <a:p>
            <a:pPr indent="-474121">
              <a:buSzPts val="2000"/>
              <a:buAutoNum type="arabicPeriod"/>
            </a:pPr>
            <a:r>
              <a:rPr lang="en-GB" sz="2667" b="1"/>
              <a:t>Emojipedia</a:t>
            </a:r>
            <a:r>
              <a:rPr lang="en-GB" sz="2667"/>
              <a:t> - </a:t>
            </a:r>
            <a:r>
              <a:rPr lang="en-GB" sz="2667" u="sng">
                <a:solidFill>
                  <a:schemeClr val="hlink"/>
                </a:solidFill>
                <a:hlinkClick r:id="rId6"/>
              </a:rPr>
              <a:t>https://emojipedia.org/</a:t>
            </a:r>
            <a:r>
              <a:rPr lang="en-GB" sz="2667"/>
              <a:t> </a:t>
            </a:r>
            <a:endParaRPr sz="2667"/>
          </a:p>
        </p:txBody>
      </p:sp>
      <p:pic>
        <p:nvPicPr>
          <p:cNvPr id="313" name="Google Shape;313;p53"/>
          <p:cNvPicPr preferRelativeResize="0"/>
          <p:nvPr/>
        </p:nvPicPr>
        <p:blipFill>
          <a:blip r:embed="rId7">
            <a:alphaModFix/>
          </a:blip>
          <a:stretch>
            <a:fillRect/>
          </a:stretch>
        </p:blipFill>
        <p:spPr>
          <a:xfrm>
            <a:off x="10160134" y="135068"/>
            <a:ext cx="1911833" cy="19118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6"/>
          <p:cNvSpPr/>
          <p:nvPr/>
        </p:nvSpPr>
        <p:spPr>
          <a:xfrm>
            <a:off x="197267" y="4995700"/>
            <a:ext cx="11616800" cy="1508000"/>
          </a:xfrm>
          <a:prstGeom prst="wedgeRoundRectCallout">
            <a:avLst>
              <a:gd name="adj1" fmla="val 32744"/>
              <a:gd name="adj2" fmla="val -1067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GB" sz="2267"/>
              <a:t>Adjectives are usually found </a:t>
            </a:r>
            <a:r>
              <a:rPr lang="en-GB" sz="2267" i="1"/>
              <a:t>after</a:t>
            </a:r>
            <a:r>
              <a:rPr lang="en-GB" sz="2267"/>
              <a:t> the nouns that they describe (except for adjectives describing size or quantity which usually go before). </a:t>
            </a:r>
            <a:endParaRPr sz="2267"/>
          </a:p>
          <a:p>
            <a:endParaRPr sz="2267"/>
          </a:p>
          <a:p>
            <a:r>
              <a:rPr lang="en-GB" sz="2267"/>
              <a:t>Also you can tell which words are the adjectives by their meanings!</a:t>
            </a:r>
            <a:endParaRPr sz="2267"/>
          </a:p>
        </p:txBody>
      </p:sp>
      <p:pic>
        <p:nvPicPr>
          <p:cNvPr id="226" name="Google Shape;226;p26"/>
          <p:cNvPicPr preferRelativeResize="0"/>
          <p:nvPr/>
        </p:nvPicPr>
        <p:blipFill>
          <a:blip r:embed="rId3">
            <a:alphaModFix/>
          </a:blip>
          <a:stretch>
            <a:fillRect/>
          </a:stretch>
        </p:blipFill>
        <p:spPr>
          <a:xfrm>
            <a:off x="8986929" y="203200"/>
            <a:ext cx="3030935" cy="3789600"/>
          </a:xfrm>
          <a:prstGeom prst="rect">
            <a:avLst/>
          </a:prstGeom>
          <a:noFill/>
          <a:ln>
            <a:noFill/>
          </a:ln>
        </p:spPr>
      </p:pic>
      <p:sp>
        <p:nvSpPr>
          <p:cNvPr id="227" name="Google Shape;227;p26"/>
          <p:cNvSpPr/>
          <p:nvPr/>
        </p:nvSpPr>
        <p:spPr>
          <a:xfrm>
            <a:off x="197167" y="312200"/>
            <a:ext cx="9037200" cy="1774400"/>
          </a:xfrm>
          <a:prstGeom prst="wedgeRoundRectCallout">
            <a:avLst>
              <a:gd name="adj1" fmla="val 62364"/>
              <a:gd name="adj2" fmla="val 1852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GB" sz="2267"/>
              <a:t>Don’t worry if your brain is feeling a bit frazzled after all of those noun and adjective endings!</a:t>
            </a:r>
            <a:endParaRPr sz="2267"/>
          </a:p>
          <a:p>
            <a:endParaRPr sz="2267"/>
          </a:p>
          <a:p>
            <a:r>
              <a:rPr lang="en-GB" sz="2267"/>
              <a:t>REMEMBER - Adjectives are much easier in practice. Look again at the following sentence:</a:t>
            </a:r>
            <a:endParaRPr sz="2267"/>
          </a:p>
        </p:txBody>
      </p:sp>
      <p:sp>
        <p:nvSpPr>
          <p:cNvPr id="228" name="Google Shape;228;p26"/>
          <p:cNvSpPr/>
          <p:nvPr/>
        </p:nvSpPr>
        <p:spPr>
          <a:xfrm>
            <a:off x="772267" y="2415400"/>
            <a:ext cx="7887200" cy="87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GB" sz="3067"/>
              <a:t>Hercules pulcher monstrum saevum </a:t>
            </a:r>
            <a:r>
              <a:rPr lang="en-GB" sz="3067" u="sng"/>
              <a:t>vicit</a:t>
            </a:r>
            <a:r>
              <a:rPr lang="en-GB" sz="3067"/>
              <a:t>.</a:t>
            </a:r>
            <a:endParaRPr sz="3067"/>
          </a:p>
        </p:txBody>
      </p:sp>
      <p:sp>
        <p:nvSpPr>
          <p:cNvPr id="229" name="Google Shape;229;p26"/>
          <p:cNvSpPr txBox="1"/>
          <p:nvPr/>
        </p:nvSpPr>
        <p:spPr>
          <a:xfrm>
            <a:off x="2265680" y="3286201"/>
            <a:ext cx="6393787" cy="615513"/>
          </a:xfrm>
          <a:prstGeom prst="rect">
            <a:avLst/>
          </a:prstGeom>
          <a:noFill/>
          <a:ln>
            <a:noFill/>
          </a:ln>
        </p:spPr>
        <p:txBody>
          <a:bodyPr spcFirstLastPara="1" wrap="square" lIns="121900" tIns="121900" rIns="121900" bIns="121900" anchor="t" anchorCtr="0">
            <a:spAutoFit/>
          </a:bodyPr>
          <a:lstStyle/>
          <a:p>
            <a:pPr algn="r"/>
            <a:r>
              <a:rPr lang="en-GB" sz="2400" dirty="0" err="1"/>
              <a:t>vicit</a:t>
            </a:r>
            <a:r>
              <a:rPr lang="en-GB" sz="2400" dirty="0"/>
              <a:t> = conquered/defeated</a:t>
            </a:r>
            <a:endParaRPr sz="2400" dirty="0"/>
          </a:p>
        </p:txBody>
      </p:sp>
      <p:sp>
        <p:nvSpPr>
          <p:cNvPr id="230" name="Google Shape;230;p26"/>
          <p:cNvSpPr/>
          <p:nvPr/>
        </p:nvSpPr>
        <p:spPr>
          <a:xfrm>
            <a:off x="197167" y="4003800"/>
            <a:ext cx="9037200" cy="791200"/>
          </a:xfrm>
          <a:prstGeom prst="wedgeRoundRectCallout">
            <a:avLst>
              <a:gd name="adj1" fmla="val 55454"/>
              <a:gd name="adj2" fmla="val -9953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GB" sz="2267"/>
              <a:t>Which words are the adjectives? Which nouns do they agree with?</a:t>
            </a:r>
            <a:endParaRPr sz="2267"/>
          </a:p>
        </p:txBody>
      </p:sp>
      <p:sp>
        <p:nvSpPr>
          <p:cNvPr id="231" name="Google Shape;231;p26"/>
          <p:cNvSpPr/>
          <p:nvPr/>
        </p:nvSpPr>
        <p:spPr>
          <a:xfrm>
            <a:off x="1371599" y="2563267"/>
            <a:ext cx="2801767" cy="608000"/>
          </a:xfrm>
          <a:prstGeom prst="rect">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26"/>
          <p:cNvSpPr/>
          <p:nvPr/>
        </p:nvSpPr>
        <p:spPr>
          <a:xfrm>
            <a:off x="4173367" y="2546800"/>
            <a:ext cx="3019913" cy="608000"/>
          </a:xfrm>
          <a:prstGeom prst="rect">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fade">
                                      <p:cBhvr>
                                        <p:cTn id="10" dur="1000"/>
                                        <p:tgtEl>
                                          <p:spTgt spid="2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fade">
                                      <p:cBhvr>
                                        <p:cTn id="15" dur="1000"/>
                                        <p:tgtEl>
                                          <p:spTgt spid="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fade">
                                      <p:cBhvr>
                                        <p:cTn id="20" dur="10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2"/>
                                        </p:tgtEl>
                                        <p:attrNameLst>
                                          <p:attrName>style.visibility</p:attrName>
                                        </p:attrNameLst>
                                      </p:cBhvr>
                                      <p:to>
                                        <p:strVal val="visible"/>
                                      </p:to>
                                    </p:set>
                                    <p:animEffect transition="in" filter="fade">
                                      <p:cBhvr>
                                        <p:cTn id="25" dur="1000"/>
                                        <p:tgtEl>
                                          <p:spTgt spid="2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5"/>
                                        </p:tgtEl>
                                        <p:attrNameLst>
                                          <p:attrName>style.visibility</p:attrName>
                                        </p:attrNameLst>
                                      </p:cBhvr>
                                      <p:to>
                                        <p:strVal val="visible"/>
                                      </p:to>
                                    </p:set>
                                    <p:animEffect transition="in" filter="fade">
                                      <p:cBhvr>
                                        <p:cTn id="30"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8"/>
          <p:cNvSpPr txBox="1">
            <a:spLocks noGrp="1"/>
          </p:cNvSpPr>
          <p:nvPr>
            <p:ph type="title"/>
          </p:nvPr>
        </p:nvSpPr>
        <p:spPr>
          <a:xfrm>
            <a:off x="150200" y="3023127"/>
            <a:ext cx="118916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GB" b="1" dirty="0"/>
              <a:t>Step 1</a:t>
            </a:r>
            <a:r>
              <a:rPr lang="en-GB" dirty="0"/>
              <a:t> - Do we know what each of the words in the sentence means?</a:t>
            </a:r>
            <a:endParaRPr dirty="0"/>
          </a:p>
        </p:txBody>
      </p:sp>
      <p:sp>
        <p:nvSpPr>
          <p:cNvPr id="244" name="Google Shape;244;p28"/>
          <p:cNvSpPr/>
          <p:nvPr/>
        </p:nvSpPr>
        <p:spPr>
          <a:xfrm>
            <a:off x="1289800" y="394333"/>
            <a:ext cx="9612400" cy="87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609585" indent="-550320" algn="ctr">
              <a:buSzPts val="2900"/>
              <a:buAutoNum type="arabicPeriod"/>
            </a:pPr>
            <a:r>
              <a:rPr lang="en-GB" sz="3867"/>
              <a:t>Horatius homines fortes interfecit.</a:t>
            </a:r>
            <a:endParaRPr sz="3867"/>
          </a:p>
        </p:txBody>
      </p:sp>
      <p:sp>
        <p:nvSpPr>
          <p:cNvPr id="245" name="Google Shape;245;p28"/>
          <p:cNvSpPr txBox="1"/>
          <p:nvPr/>
        </p:nvSpPr>
        <p:spPr>
          <a:xfrm>
            <a:off x="1971767" y="1265134"/>
            <a:ext cx="2530400" cy="574412"/>
          </a:xfrm>
          <a:prstGeom prst="rect">
            <a:avLst/>
          </a:prstGeom>
          <a:noFill/>
          <a:ln>
            <a:noFill/>
          </a:ln>
        </p:spPr>
        <p:txBody>
          <a:bodyPr spcFirstLastPara="1" wrap="square" lIns="121900" tIns="121900" rIns="121900" bIns="121900" anchor="t" anchorCtr="0">
            <a:spAutoFit/>
          </a:bodyPr>
          <a:lstStyle/>
          <a:p>
            <a:pPr algn="ctr"/>
            <a:r>
              <a:rPr lang="en-GB" sz="2133"/>
              <a:t>Horatius (name)</a:t>
            </a:r>
            <a:endParaRPr sz="2133"/>
          </a:p>
        </p:txBody>
      </p:sp>
      <p:sp>
        <p:nvSpPr>
          <p:cNvPr id="246" name="Google Shape;246;p28"/>
          <p:cNvSpPr txBox="1"/>
          <p:nvPr/>
        </p:nvSpPr>
        <p:spPr>
          <a:xfrm>
            <a:off x="4606800" y="1265134"/>
            <a:ext cx="1604400" cy="574412"/>
          </a:xfrm>
          <a:prstGeom prst="rect">
            <a:avLst/>
          </a:prstGeom>
          <a:noFill/>
          <a:ln>
            <a:noFill/>
          </a:ln>
        </p:spPr>
        <p:txBody>
          <a:bodyPr spcFirstLastPara="1" wrap="square" lIns="121900" tIns="121900" rIns="121900" bIns="121900" anchor="t" anchorCtr="0">
            <a:spAutoFit/>
          </a:bodyPr>
          <a:lstStyle/>
          <a:p>
            <a:pPr algn="ctr"/>
            <a:r>
              <a:rPr lang="en-GB" sz="2133"/>
              <a:t>men</a:t>
            </a:r>
            <a:endParaRPr sz="2133"/>
          </a:p>
        </p:txBody>
      </p:sp>
      <p:sp>
        <p:nvSpPr>
          <p:cNvPr id="247" name="Google Shape;247;p28"/>
          <p:cNvSpPr txBox="1"/>
          <p:nvPr/>
        </p:nvSpPr>
        <p:spPr>
          <a:xfrm>
            <a:off x="6315833" y="1265134"/>
            <a:ext cx="2162800" cy="574412"/>
          </a:xfrm>
          <a:prstGeom prst="rect">
            <a:avLst/>
          </a:prstGeom>
          <a:noFill/>
          <a:ln>
            <a:noFill/>
          </a:ln>
        </p:spPr>
        <p:txBody>
          <a:bodyPr spcFirstLastPara="1" wrap="square" lIns="121900" tIns="121900" rIns="121900" bIns="121900" anchor="t" anchorCtr="0">
            <a:spAutoFit/>
          </a:bodyPr>
          <a:lstStyle/>
          <a:p>
            <a:pPr algn="ctr"/>
            <a:r>
              <a:rPr lang="en-GB" sz="2133"/>
              <a:t>brave</a:t>
            </a:r>
            <a:endParaRPr sz="2133"/>
          </a:p>
        </p:txBody>
      </p:sp>
      <p:sp>
        <p:nvSpPr>
          <p:cNvPr id="248" name="Google Shape;248;p28"/>
          <p:cNvSpPr txBox="1"/>
          <p:nvPr/>
        </p:nvSpPr>
        <p:spPr>
          <a:xfrm>
            <a:off x="8583267" y="1265134"/>
            <a:ext cx="1489200" cy="574412"/>
          </a:xfrm>
          <a:prstGeom prst="rect">
            <a:avLst/>
          </a:prstGeom>
          <a:noFill/>
          <a:ln>
            <a:noFill/>
          </a:ln>
        </p:spPr>
        <p:txBody>
          <a:bodyPr spcFirstLastPara="1" wrap="square" lIns="121900" tIns="121900" rIns="121900" bIns="121900" anchor="t" anchorCtr="0">
            <a:spAutoFit/>
          </a:bodyPr>
          <a:lstStyle/>
          <a:p>
            <a:pPr algn="ctr"/>
            <a:r>
              <a:rPr lang="en-GB" sz="2133"/>
              <a:t>killed.</a:t>
            </a:r>
            <a:endParaRPr sz="2133"/>
          </a:p>
        </p:txBody>
      </p:sp>
      <p:sp>
        <p:nvSpPr>
          <p:cNvPr id="249" name="Google Shape;249;p28"/>
          <p:cNvSpPr txBox="1">
            <a:spLocks noGrp="1"/>
          </p:cNvSpPr>
          <p:nvPr>
            <p:ph type="title"/>
          </p:nvPr>
        </p:nvSpPr>
        <p:spPr>
          <a:xfrm>
            <a:off x="150200" y="4280927"/>
            <a:ext cx="118916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GB" b="1"/>
              <a:t>Step 2</a:t>
            </a:r>
            <a:r>
              <a:rPr lang="en-GB"/>
              <a:t> - From the meanings and positions of the words can we identify the noun adjective pair?</a:t>
            </a:r>
            <a:endParaRPr/>
          </a:p>
        </p:txBody>
      </p:sp>
      <p:sp>
        <p:nvSpPr>
          <p:cNvPr id="250" name="Google Shape;250;p28"/>
          <p:cNvSpPr/>
          <p:nvPr/>
        </p:nvSpPr>
        <p:spPr>
          <a:xfrm>
            <a:off x="4744720" y="525733"/>
            <a:ext cx="3098800" cy="608000"/>
          </a:xfrm>
          <a:prstGeom prst="rect">
            <a:avLst/>
          </a:prstGeom>
          <a:noFill/>
          <a:ln w="2857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1" name="Google Shape;251;p28"/>
          <p:cNvSpPr txBox="1">
            <a:spLocks noGrp="1"/>
          </p:cNvSpPr>
          <p:nvPr>
            <p:ph type="title"/>
          </p:nvPr>
        </p:nvSpPr>
        <p:spPr>
          <a:xfrm>
            <a:off x="150200" y="5617893"/>
            <a:ext cx="11891600" cy="76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GB" b="1" dirty="0"/>
              <a:t>Step 3</a:t>
            </a:r>
            <a:r>
              <a:rPr lang="en-GB" dirty="0"/>
              <a:t> - Can we </a:t>
            </a:r>
            <a:r>
              <a:rPr lang="en-GB" i="1" dirty="0"/>
              <a:t>accurately</a:t>
            </a:r>
            <a:r>
              <a:rPr lang="en-GB" dirty="0"/>
              <a:t> translate the sentence?</a:t>
            </a:r>
            <a:endParaRPr dirty="0"/>
          </a:p>
        </p:txBody>
      </p:sp>
      <p:sp>
        <p:nvSpPr>
          <p:cNvPr id="252" name="Google Shape;252;p28"/>
          <p:cNvSpPr/>
          <p:nvPr/>
        </p:nvSpPr>
        <p:spPr>
          <a:xfrm>
            <a:off x="1289800" y="1764133"/>
            <a:ext cx="9612400" cy="8708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609585" indent="-550320" algn="ctr">
              <a:buSzPts val="2900"/>
              <a:buAutoNum type="arabicPeriod"/>
            </a:pPr>
            <a:r>
              <a:rPr lang="en-GB" sz="3867"/>
              <a:t>Horatius killed the brave men.</a:t>
            </a:r>
            <a:endParaRPr sz="38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fade">
                                      <p:cBhvr>
                                        <p:cTn id="12" dur="1000"/>
                                        <p:tgtEl>
                                          <p:spTgt spid="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
                                        </p:tgtEl>
                                        <p:attrNameLst>
                                          <p:attrName>style.visibility</p:attrName>
                                        </p:attrNameLst>
                                      </p:cBhvr>
                                      <p:to>
                                        <p:strVal val="visible"/>
                                      </p:to>
                                    </p:set>
                                    <p:animEffect transition="in" filter="fade">
                                      <p:cBhvr>
                                        <p:cTn id="17" dur="1000"/>
                                        <p:tgtEl>
                                          <p:spTgt spid="2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Effect transition="in" filter="fade">
                                      <p:cBhvr>
                                        <p:cTn id="22" dur="1000"/>
                                        <p:tgtEl>
                                          <p:spTgt spid="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gtEl>
                                        <p:attrNameLst>
                                          <p:attrName>style.visibility</p:attrName>
                                        </p:attrNameLst>
                                      </p:cBhvr>
                                      <p:to>
                                        <p:strVal val="visible"/>
                                      </p:to>
                                    </p:set>
                                    <p:animEffect transition="in" filter="fade">
                                      <p:cBhvr>
                                        <p:cTn id="27" dur="1000"/>
                                        <p:tgtEl>
                                          <p:spTgt spid="2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0"/>
                                        </p:tgtEl>
                                        <p:attrNameLst>
                                          <p:attrName>style.visibility</p:attrName>
                                        </p:attrNameLst>
                                      </p:cBhvr>
                                      <p:to>
                                        <p:strVal val="visible"/>
                                      </p:to>
                                    </p:set>
                                    <p:animEffect transition="in" filter="fade">
                                      <p:cBhvr>
                                        <p:cTn id="32" dur="1000"/>
                                        <p:tgtEl>
                                          <p:spTgt spid="2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1"/>
                                        </p:tgtEl>
                                        <p:attrNameLst>
                                          <p:attrName>style.visibility</p:attrName>
                                        </p:attrNameLst>
                                      </p:cBhvr>
                                      <p:to>
                                        <p:strVal val="visible"/>
                                      </p:to>
                                    </p:set>
                                    <p:animEffect transition="in" filter="fade">
                                      <p:cBhvr>
                                        <p:cTn id="37" dur="1000"/>
                                        <p:tgtEl>
                                          <p:spTgt spid="2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2"/>
                                        </p:tgtEl>
                                        <p:attrNameLst>
                                          <p:attrName>style.visibility</p:attrName>
                                        </p:attrNameLst>
                                      </p:cBhvr>
                                      <p:to>
                                        <p:strVal val="visible"/>
                                      </p:to>
                                    </p:set>
                                    <p:animEffect transition="in" filter="fade">
                                      <p:cBhvr>
                                        <p:cTn id="42"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225237" y="1320034"/>
            <a:ext cx="5427620" cy="5261565"/>
          </a:xfrm>
          <a:prstGeom prst="rect">
            <a:avLst/>
          </a:prstGeom>
          <a:noFill/>
          <a:ln>
            <a:noFill/>
          </a:ln>
        </p:spPr>
      </p:pic>
      <p:sp>
        <p:nvSpPr>
          <p:cNvPr id="92" name="Google Shape;92;p18"/>
          <p:cNvSpPr txBox="1"/>
          <p:nvPr/>
        </p:nvSpPr>
        <p:spPr>
          <a:xfrm>
            <a:off x="9648500" y="2578101"/>
            <a:ext cx="1957600" cy="1067047"/>
          </a:xfrm>
          <a:prstGeom prst="rect">
            <a:avLst/>
          </a:prstGeom>
          <a:noFill/>
          <a:ln>
            <a:noFill/>
          </a:ln>
        </p:spPr>
        <p:txBody>
          <a:bodyPr spcFirstLastPara="1" wrap="square" lIns="121900" tIns="121900" rIns="121900" bIns="121900" anchor="t" anchorCtr="0">
            <a:spAutoFit/>
          </a:bodyPr>
          <a:lstStyle/>
          <a:p>
            <a:pPr algn="ctr"/>
            <a:r>
              <a:rPr lang="en-GB" sz="2667"/>
              <a:t>Anchises</a:t>
            </a:r>
            <a:endParaRPr sz="2667"/>
          </a:p>
          <a:p>
            <a:pPr algn="ctr"/>
            <a:r>
              <a:rPr lang="en-GB" sz="2667"/>
              <a:t>(pater)</a:t>
            </a:r>
            <a:endParaRPr sz="2667"/>
          </a:p>
        </p:txBody>
      </p:sp>
      <p:sp>
        <p:nvSpPr>
          <p:cNvPr id="93" name="Google Shape;93;p18"/>
          <p:cNvSpPr txBox="1"/>
          <p:nvPr/>
        </p:nvSpPr>
        <p:spPr>
          <a:xfrm>
            <a:off x="9415500" y="5514401"/>
            <a:ext cx="1957600" cy="1067047"/>
          </a:xfrm>
          <a:prstGeom prst="rect">
            <a:avLst/>
          </a:prstGeom>
          <a:noFill/>
          <a:ln>
            <a:noFill/>
          </a:ln>
        </p:spPr>
        <p:txBody>
          <a:bodyPr spcFirstLastPara="1" wrap="square" lIns="121900" tIns="121900" rIns="121900" bIns="121900" anchor="t" anchorCtr="0">
            <a:spAutoFit/>
          </a:bodyPr>
          <a:lstStyle/>
          <a:p>
            <a:pPr algn="ctr"/>
            <a:r>
              <a:rPr lang="en-GB" sz="2667"/>
              <a:t>Ascanius</a:t>
            </a:r>
            <a:endParaRPr sz="2667"/>
          </a:p>
          <a:p>
            <a:pPr algn="ctr"/>
            <a:r>
              <a:rPr lang="en-GB" sz="2667"/>
              <a:t>(filius)</a:t>
            </a:r>
            <a:endParaRPr sz="2667"/>
          </a:p>
        </p:txBody>
      </p:sp>
      <p:sp>
        <p:nvSpPr>
          <p:cNvPr id="94" name="Google Shape;94;p18"/>
          <p:cNvSpPr txBox="1"/>
          <p:nvPr/>
        </p:nvSpPr>
        <p:spPr>
          <a:xfrm>
            <a:off x="9648500" y="3991967"/>
            <a:ext cx="1957600" cy="1067047"/>
          </a:xfrm>
          <a:prstGeom prst="rect">
            <a:avLst/>
          </a:prstGeom>
          <a:noFill/>
          <a:ln>
            <a:noFill/>
          </a:ln>
        </p:spPr>
        <p:txBody>
          <a:bodyPr spcFirstLastPara="1" wrap="square" lIns="121900" tIns="121900" rIns="121900" bIns="121900" anchor="t" anchorCtr="0">
            <a:spAutoFit/>
          </a:bodyPr>
          <a:lstStyle/>
          <a:p>
            <a:pPr algn="ctr"/>
            <a:r>
              <a:rPr lang="en-GB" sz="2667"/>
              <a:t>Creusa</a:t>
            </a:r>
            <a:endParaRPr sz="2667"/>
          </a:p>
          <a:p>
            <a:pPr algn="ctr"/>
            <a:r>
              <a:rPr lang="en-GB" sz="2667"/>
              <a:t>(uxor)</a:t>
            </a:r>
            <a:endParaRPr sz="2667"/>
          </a:p>
        </p:txBody>
      </p:sp>
      <p:sp>
        <p:nvSpPr>
          <p:cNvPr id="95" name="Google Shape;95;p18"/>
          <p:cNvSpPr txBox="1"/>
          <p:nvPr/>
        </p:nvSpPr>
        <p:spPr>
          <a:xfrm>
            <a:off x="6096000" y="4135468"/>
            <a:ext cx="2310000" cy="1067047"/>
          </a:xfrm>
          <a:prstGeom prst="rect">
            <a:avLst/>
          </a:prstGeom>
          <a:noFill/>
          <a:ln>
            <a:noFill/>
          </a:ln>
        </p:spPr>
        <p:txBody>
          <a:bodyPr spcFirstLastPara="1" wrap="square" lIns="121900" tIns="121900" rIns="121900" bIns="121900" anchor="t" anchorCtr="0">
            <a:spAutoFit/>
          </a:bodyPr>
          <a:lstStyle/>
          <a:p>
            <a:pPr algn="ctr"/>
            <a:r>
              <a:rPr lang="en-GB" sz="2667"/>
              <a:t>Aeneas</a:t>
            </a:r>
            <a:endParaRPr sz="2667"/>
          </a:p>
          <a:p>
            <a:pPr algn="ctr"/>
            <a:r>
              <a:rPr lang="en-GB" sz="2667"/>
              <a:t>(heros fortis)</a:t>
            </a:r>
            <a:endParaRPr sz="2667"/>
          </a:p>
        </p:txBody>
      </p:sp>
      <p:sp>
        <p:nvSpPr>
          <p:cNvPr id="96" name="Google Shape;96;p18"/>
          <p:cNvSpPr txBox="1"/>
          <p:nvPr/>
        </p:nvSpPr>
        <p:spPr>
          <a:xfrm>
            <a:off x="5878367" y="1799652"/>
            <a:ext cx="2310000" cy="1067047"/>
          </a:xfrm>
          <a:prstGeom prst="rect">
            <a:avLst/>
          </a:prstGeom>
          <a:noFill/>
          <a:ln>
            <a:noFill/>
          </a:ln>
        </p:spPr>
        <p:txBody>
          <a:bodyPr spcFirstLastPara="1" wrap="square" lIns="121900" tIns="121900" rIns="121900" bIns="121900" anchor="t" anchorCtr="0">
            <a:spAutoFit/>
          </a:bodyPr>
          <a:lstStyle/>
          <a:p>
            <a:pPr algn="ctr"/>
            <a:r>
              <a:rPr lang="en-GB" sz="2667"/>
              <a:t>Penates</a:t>
            </a:r>
            <a:endParaRPr sz="2667"/>
          </a:p>
          <a:p>
            <a:pPr algn="ctr"/>
            <a:r>
              <a:rPr lang="en-GB" sz="2667"/>
              <a:t>(sanctissimi)</a:t>
            </a:r>
            <a:endParaRPr sz="2667"/>
          </a:p>
        </p:txBody>
      </p:sp>
      <p:sp>
        <p:nvSpPr>
          <p:cNvPr id="97" name="Google Shape;97;p18"/>
          <p:cNvSpPr txBox="1"/>
          <p:nvPr/>
        </p:nvSpPr>
        <p:spPr>
          <a:xfrm>
            <a:off x="5878367" y="3172751"/>
            <a:ext cx="2571600" cy="656614"/>
          </a:xfrm>
          <a:prstGeom prst="rect">
            <a:avLst/>
          </a:prstGeom>
          <a:noFill/>
          <a:ln>
            <a:noFill/>
          </a:ln>
        </p:spPr>
        <p:txBody>
          <a:bodyPr spcFirstLastPara="1" wrap="square" lIns="121900" tIns="121900" rIns="121900" bIns="121900" anchor="t" anchorCtr="0">
            <a:spAutoFit/>
          </a:bodyPr>
          <a:lstStyle/>
          <a:p>
            <a:pPr algn="ctr"/>
            <a:r>
              <a:rPr lang="en-GB" sz="2667"/>
              <a:t>equus ligneus</a:t>
            </a:r>
            <a:endParaRPr sz="2667"/>
          </a:p>
        </p:txBody>
      </p:sp>
      <p:sp>
        <p:nvSpPr>
          <p:cNvPr id="98" name="Google Shape;98;p18"/>
          <p:cNvSpPr txBox="1"/>
          <p:nvPr/>
        </p:nvSpPr>
        <p:spPr>
          <a:xfrm>
            <a:off x="9258300" y="1574634"/>
            <a:ext cx="2738000" cy="656614"/>
          </a:xfrm>
          <a:prstGeom prst="rect">
            <a:avLst/>
          </a:prstGeom>
          <a:noFill/>
          <a:ln>
            <a:noFill/>
          </a:ln>
        </p:spPr>
        <p:txBody>
          <a:bodyPr spcFirstLastPara="1" wrap="square" lIns="121900" tIns="121900" rIns="121900" bIns="121900" anchor="t" anchorCtr="0">
            <a:spAutoFit/>
          </a:bodyPr>
          <a:lstStyle/>
          <a:p>
            <a:pPr algn="ctr"/>
            <a:r>
              <a:rPr lang="en-GB" sz="2667"/>
              <a:t>Troia incendens</a:t>
            </a:r>
            <a:endParaRPr sz="2667"/>
          </a:p>
        </p:txBody>
      </p:sp>
      <p:sp>
        <p:nvSpPr>
          <p:cNvPr id="99" name="Google Shape;99;p18"/>
          <p:cNvSpPr txBox="1"/>
          <p:nvPr/>
        </p:nvSpPr>
        <p:spPr>
          <a:xfrm>
            <a:off x="6096000" y="5643001"/>
            <a:ext cx="2571600" cy="656614"/>
          </a:xfrm>
          <a:prstGeom prst="rect">
            <a:avLst/>
          </a:prstGeom>
          <a:noFill/>
          <a:ln>
            <a:noFill/>
          </a:ln>
        </p:spPr>
        <p:txBody>
          <a:bodyPr spcFirstLastPara="1" wrap="square" lIns="121900" tIns="121900" rIns="121900" bIns="121900" anchor="t" anchorCtr="0">
            <a:spAutoFit/>
          </a:bodyPr>
          <a:lstStyle/>
          <a:p>
            <a:pPr algn="ctr"/>
            <a:r>
              <a:rPr lang="en-GB" sz="2667"/>
              <a:t>multi Graeci</a:t>
            </a:r>
            <a:endParaRPr sz="2667"/>
          </a:p>
        </p:txBody>
      </p:sp>
      <p:sp>
        <p:nvSpPr>
          <p:cNvPr id="100" name="Google Shape;100;p18"/>
          <p:cNvSpPr txBox="1"/>
          <p:nvPr/>
        </p:nvSpPr>
        <p:spPr>
          <a:xfrm>
            <a:off x="0" y="270267"/>
            <a:ext cx="12192000" cy="763600"/>
          </a:xfrm>
          <a:prstGeom prst="rect">
            <a:avLst/>
          </a:prstGeom>
          <a:solidFill>
            <a:srgbClr val="FFF2CC"/>
          </a:solidFill>
          <a:ln>
            <a:noFill/>
          </a:ln>
        </p:spPr>
        <p:txBody>
          <a:bodyPr spcFirstLastPara="1" wrap="square" lIns="121900" tIns="121900" rIns="121900" bIns="121900" anchor="t" anchorCtr="0">
            <a:normAutofit lnSpcReduction="10000"/>
          </a:bodyPr>
          <a:lstStyle/>
          <a:p>
            <a:r>
              <a:rPr lang="en-GB" sz="3733" b="1">
                <a:solidFill>
                  <a:srgbClr val="000000"/>
                </a:solidFill>
              </a:rPr>
              <a:t>TASK:</a:t>
            </a:r>
            <a:r>
              <a:rPr lang="en-GB" sz="3733">
                <a:solidFill>
                  <a:srgbClr val="000000"/>
                </a:solidFill>
              </a:rPr>
              <a:t> </a:t>
            </a:r>
            <a:r>
              <a:rPr lang="en-GB" sz="3733"/>
              <a:t>Label the image with the correct vocabulary.</a:t>
            </a:r>
            <a:endParaRPr sz="3733">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1301115"/>
          </a:xfrm>
          <a:prstGeom prst="rect">
            <a:avLst/>
          </a:prstGeom>
          <a:solidFill>
            <a:schemeClr val="bg2"/>
          </a:solidFill>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What might our students with additional and varying needs find difficult about </a:t>
            </a:r>
            <a:r>
              <a:rPr lang="en-GB" sz="4400" b="1" dirty="0">
                <a:solidFill>
                  <a:schemeClr val="tx1"/>
                </a:solidFill>
              </a:rPr>
              <a:t>accessing challenging texts in translation?</a:t>
            </a:r>
            <a:endParaRPr lang="en-GB" sz="4400" dirty="0">
              <a:solidFill>
                <a:schemeClr val="tx1"/>
              </a:solidFill>
            </a:endParaRPr>
          </a:p>
        </p:txBody>
      </p:sp>
      <p:pic>
        <p:nvPicPr>
          <p:cNvPr id="4" name="Picture 2" descr="🤔 Thinking Face emoji Meaning | Dictionary.com">
            <a:extLst>
              <a:ext uri="{FF2B5EF4-FFF2-40B4-BE49-F238E27FC236}">
                <a16:creationId xmlns:a16="http://schemas.microsoft.com/office/drawing/2014/main" id="{C3DE7223-CDFC-8916-EB14-59CF09B23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8640" y="1102360"/>
            <a:ext cx="1148080" cy="1148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1A1F3BB-A29E-9971-053F-35B25FFAC776}"/>
              </a:ext>
            </a:extLst>
          </p:cNvPr>
          <p:cNvGraphicFramePr/>
          <p:nvPr/>
        </p:nvGraphicFramePr>
        <p:xfrm>
          <a:off x="2981960" y="2438400"/>
          <a:ext cx="6228080" cy="373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3CB7693-5F13-A62A-B1F7-28B41D4F9E7A}"/>
              </a:ext>
            </a:extLst>
          </p:cNvPr>
          <p:cNvSpPr txBox="1"/>
          <p:nvPr/>
        </p:nvSpPr>
        <p:spPr>
          <a:xfrm>
            <a:off x="9423400" y="4467780"/>
            <a:ext cx="2570480" cy="646331"/>
          </a:xfrm>
          <a:prstGeom prst="rect">
            <a:avLst/>
          </a:prstGeom>
          <a:noFill/>
        </p:spPr>
        <p:txBody>
          <a:bodyPr wrap="square" rtlCol="0">
            <a:spAutoFit/>
          </a:bodyPr>
          <a:lstStyle/>
          <a:p>
            <a:r>
              <a:rPr lang="en-GB" dirty="0"/>
              <a:t>Old fashioned &amp; idiomatic language</a:t>
            </a:r>
          </a:p>
        </p:txBody>
      </p:sp>
      <p:sp>
        <p:nvSpPr>
          <p:cNvPr id="13" name="TextBox 12">
            <a:extLst>
              <a:ext uri="{FF2B5EF4-FFF2-40B4-BE49-F238E27FC236}">
                <a16:creationId xmlns:a16="http://schemas.microsoft.com/office/drawing/2014/main" id="{6B47BBBF-10B9-9811-364C-105B71407C5C}"/>
              </a:ext>
            </a:extLst>
          </p:cNvPr>
          <p:cNvSpPr txBox="1"/>
          <p:nvPr/>
        </p:nvSpPr>
        <p:spPr>
          <a:xfrm>
            <a:off x="243840" y="4650660"/>
            <a:ext cx="2570480" cy="923330"/>
          </a:xfrm>
          <a:prstGeom prst="rect">
            <a:avLst/>
          </a:prstGeom>
          <a:noFill/>
        </p:spPr>
        <p:txBody>
          <a:bodyPr wrap="square" rtlCol="0">
            <a:spAutoFit/>
          </a:bodyPr>
          <a:lstStyle/>
          <a:p>
            <a:r>
              <a:rPr lang="en-GB" dirty="0"/>
              <a:t>Not having the sufficient English vocabulary or grammar</a:t>
            </a:r>
          </a:p>
        </p:txBody>
      </p:sp>
      <p:sp>
        <p:nvSpPr>
          <p:cNvPr id="3" name="TextBox 2">
            <a:extLst>
              <a:ext uri="{FF2B5EF4-FFF2-40B4-BE49-F238E27FC236}">
                <a16:creationId xmlns:a16="http://schemas.microsoft.com/office/drawing/2014/main" id="{B97D9737-8B7D-9624-3C90-268AE51C39D6}"/>
              </a:ext>
            </a:extLst>
          </p:cNvPr>
          <p:cNvSpPr txBox="1"/>
          <p:nvPr/>
        </p:nvSpPr>
        <p:spPr>
          <a:xfrm>
            <a:off x="6309360" y="1795780"/>
            <a:ext cx="4318000" cy="369332"/>
          </a:xfrm>
          <a:prstGeom prst="rect">
            <a:avLst/>
          </a:prstGeom>
          <a:noFill/>
        </p:spPr>
        <p:txBody>
          <a:bodyPr wrap="square" rtlCol="0">
            <a:spAutoFit/>
          </a:bodyPr>
          <a:lstStyle/>
          <a:p>
            <a:r>
              <a:rPr lang="en-GB" dirty="0"/>
              <a:t>Dyslexia &amp; ADHD – one huge chunk of text.</a:t>
            </a:r>
          </a:p>
        </p:txBody>
      </p:sp>
      <p:sp>
        <p:nvSpPr>
          <p:cNvPr id="5" name="TextBox 4">
            <a:extLst>
              <a:ext uri="{FF2B5EF4-FFF2-40B4-BE49-F238E27FC236}">
                <a16:creationId xmlns:a16="http://schemas.microsoft.com/office/drawing/2014/main" id="{7B5FBBF8-AE6C-14F8-EEB0-17D2D4777778}"/>
              </a:ext>
            </a:extLst>
          </p:cNvPr>
          <p:cNvSpPr txBox="1"/>
          <p:nvPr/>
        </p:nvSpPr>
        <p:spPr>
          <a:xfrm>
            <a:off x="243840" y="1849874"/>
            <a:ext cx="4318000" cy="646331"/>
          </a:xfrm>
          <a:prstGeom prst="rect">
            <a:avLst/>
          </a:prstGeom>
          <a:noFill/>
        </p:spPr>
        <p:txBody>
          <a:bodyPr wrap="square" rtlCol="0">
            <a:spAutoFit/>
          </a:bodyPr>
          <a:lstStyle/>
          <a:p>
            <a:r>
              <a:rPr lang="en-GB" dirty="0"/>
              <a:t>Not having the background knowledge to access the text.</a:t>
            </a:r>
          </a:p>
        </p:txBody>
      </p:sp>
    </p:spTree>
    <p:extLst>
      <p:ext uri="{BB962C8B-B14F-4D97-AF65-F5344CB8AC3E}">
        <p14:creationId xmlns:p14="http://schemas.microsoft.com/office/powerpoint/2010/main" val="17815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Accessing challenging texts in translation</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5170646"/>
          </a:xfrm>
          <a:prstGeom prst="rect">
            <a:avLst/>
          </a:prstGeom>
          <a:noFill/>
        </p:spPr>
        <p:txBody>
          <a:bodyPr wrap="square" rtlCol="0">
            <a:spAutoFit/>
          </a:bodyPr>
          <a:lstStyle/>
          <a:p>
            <a:pPr marL="342900" indent="-342900">
              <a:buFontTx/>
              <a:buChar char="-"/>
            </a:pPr>
            <a:r>
              <a:rPr lang="en-GB" sz="2200" dirty="0"/>
              <a:t>Read aloud </a:t>
            </a:r>
          </a:p>
          <a:p>
            <a:pPr marL="342900" indent="-342900">
              <a:buFontTx/>
              <a:buChar char="-"/>
            </a:pPr>
            <a:r>
              <a:rPr lang="en-GB" sz="2200" dirty="0"/>
              <a:t>Pre-teach and explore difficult vocabulary (</a:t>
            </a:r>
            <a:r>
              <a:rPr lang="en-GB" sz="2200" dirty="0" err="1"/>
              <a:t>frayer</a:t>
            </a:r>
            <a:r>
              <a:rPr lang="en-GB" sz="2200" dirty="0"/>
              <a:t> model) – and return to these later to consolidate</a:t>
            </a:r>
          </a:p>
          <a:p>
            <a:pPr marL="342900" indent="-342900">
              <a:buFontTx/>
              <a:buChar char="-"/>
            </a:pPr>
            <a:r>
              <a:rPr lang="en-GB" sz="2200" dirty="0"/>
              <a:t>Identify difficult vocabulary and support</a:t>
            </a:r>
          </a:p>
          <a:p>
            <a:pPr marL="800100" lvl="1" indent="-342900">
              <a:buFontTx/>
              <a:buChar char="-"/>
            </a:pPr>
            <a:r>
              <a:rPr lang="en-GB" sz="2200" dirty="0"/>
              <a:t>Word banks</a:t>
            </a:r>
          </a:p>
          <a:p>
            <a:pPr marL="800100" lvl="1" indent="-342900">
              <a:buFontTx/>
              <a:buChar char="-"/>
            </a:pPr>
            <a:r>
              <a:rPr lang="en-GB" sz="2200" dirty="0" err="1"/>
              <a:t>Rewordify</a:t>
            </a:r>
            <a:r>
              <a:rPr lang="en-GB" sz="2200" dirty="0"/>
              <a:t> - </a:t>
            </a:r>
            <a:r>
              <a:rPr lang="en-GB" sz="2200" u="sng" dirty="0">
                <a:solidFill>
                  <a:schemeClr val="hlink"/>
                </a:solidFill>
                <a:hlinkClick r:id="rId2"/>
              </a:rPr>
              <a:t>https://rewordify.com/</a:t>
            </a:r>
            <a:r>
              <a:rPr lang="en-GB" sz="2200" dirty="0"/>
              <a:t> </a:t>
            </a:r>
          </a:p>
          <a:p>
            <a:pPr marL="800100" lvl="1" indent="-342900">
              <a:buFontTx/>
              <a:buChar char="-"/>
            </a:pPr>
            <a:r>
              <a:rPr lang="en-GB" sz="2200" dirty="0" err="1"/>
              <a:t>Diffit</a:t>
            </a:r>
            <a:r>
              <a:rPr lang="en-GB" sz="2200" dirty="0"/>
              <a:t> - </a:t>
            </a:r>
            <a:r>
              <a:rPr lang="en-GB" sz="2200" dirty="0">
                <a:hlinkClick r:id="rId3"/>
              </a:rPr>
              <a:t>https://web.diffit.me/</a:t>
            </a:r>
            <a:r>
              <a:rPr lang="en-GB" sz="2200" dirty="0"/>
              <a:t> </a:t>
            </a:r>
          </a:p>
          <a:p>
            <a:pPr marL="800100" lvl="1" indent="-342900">
              <a:buFontTx/>
              <a:buChar char="-"/>
            </a:pPr>
            <a:r>
              <a:rPr lang="en-GB" sz="2200" dirty="0"/>
              <a:t>Images, artworks and diagrams (including family trees)</a:t>
            </a:r>
          </a:p>
          <a:p>
            <a:pPr marL="342900" indent="-342900">
              <a:buFontTx/>
              <a:buChar char="-"/>
            </a:pPr>
            <a:r>
              <a:rPr lang="en-GB" sz="2200" dirty="0"/>
              <a:t>Question for understanding</a:t>
            </a:r>
          </a:p>
          <a:p>
            <a:pPr marL="342900" indent="-342900">
              <a:buFontTx/>
              <a:buChar char="-"/>
            </a:pPr>
            <a:r>
              <a:rPr lang="en-GB" sz="2200" dirty="0"/>
              <a:t>Summarise the text – words and images</a:t>
            </a:r>
          </a:p>
          <a:p>
            <a:pPr marL="342900" indent="-342900">
              <a:buFontTx/>
              <a:buChar char="-"/>
            </a:pPr>
            <a:r>
              <a:rPr lang="en-GB" sz="2200" dirty="0"/>
              <a:t>Highlight key words and phrases</a:t>
            </a:r>
          </a:p>
          <a:p>
            <a:pPr marL="342900" indent="-342900">
              <a:buFontTx/>
              <a:buChar char="-"/>
            </a:pPr>
            <a:r>
              <a:rPr lang="en-GB" sz="2200" dirty="0"/>
              <a:t>Scaffolded note taking</a:t>
            </a:r>
          </a:p>
          <a:p>
            <a:pPr marL="342900" indent="-342900">
              <a:buFontTx/>
              <a:buChar char="-"/>
            </a:pPr>
            <a:r>
              <a:rPr lang="en-GB" sz="2200" dirty="0"/>
              <a:t>Frequent retrieval activities (e.g. quizzes)</a:t>
            </a:r>
          </a:p>
          <a:p>
            <a:pPr marL="800100" lvl="1" indent="-342900">
              <a:buFontTx/>
              <a:buChar char="-"/>
            </a:pPr>
            <a:r>
              <a:rPr lang="en-GB" sz="2200" dirty="0"/>
              <a:t>Plot &amp; characters</a:t>
            </a:r>
          </a:p>
          <a:p>
            <a:pPr marL="800100" lvl="1" indent="-342900">
              <a:buFontTx/>
              <a:buChar char="-"/>
            </a:pPr>
            <a:r>
              <a:rPr lang="en-GB" sz="2200" dirty="0"/>
              <a:t>Key vocabulary</a:t>
            </a:r>
          </a:p>
          <a:p>
            <a:pPr marL="342900" indent="-342900">
              <a:buFontTx/>
              <a:buChar char="-"/>
            </a:pPr>
            <a:r>
              <a:rPr lang="en-GB" sz="2200" dirty="0"/>
              <a:t>Get pupils excited about the text.</a:t>
            </a:r>
          </a:p>
        </p:txBody>
      </p:sp>
    </p:spTree>
    <p:extLst>
      <p:ext uri="{BB962C8B-B14F-4D97-AF65-F5344CB8AC3E}">
        <p14:creationId xmlns:p14="http://schemas.microsoft.com/office/powerpoint/2010/main" val="11063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graphicFrame>
        <p:nvGraphicFramePr>
          <p:cNvPr id="85" name="Google Shape;85;p18"/>
          <p:cNvGraphicFramePr/>
          <p:nvPr>
            <p:extLst>
              <p:ext uri="{D42A27DB-BD31-4B8C-83A1-F6EECF244321}">
                <p14:modId xmlns:p14="http://schemas.microsoft.com/office/powerpoint/2010/main" val="2046339291"/>
              </p:ext>
            </p:extLst>
          </p:nvPr>
        </p:nvGraphicFramePr>
        <p:xfrm>
          <a:off x="0" y="0"/>
          <a:ext cx="12192000" cy="6858000"/>
        </p:xfrm>
        <a:graphic>
          <a:graphicData uri="http://schemas.openxmlformats.org/drawingml/2006/table">
            <a:tbl>
              <a:tblPr>
                <a:noFil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3429000">
                <a:tc>
                  <a:txBody>
                    <a:bodyPr/>
                    <a:lstStyle/>
                    <a:p>
                      <a:pPr marL="0" lvl="0" indent="0" algn="l" rtl="0">
                        <a:spcBef>
                          <a:spcPts val="0"/>
                        </a:spcBef>
                        <a:spcAft>
                          <a:spcPts val="0"/>
                        </a:spcAft>
                        <a:buNone/>
                      </a:pPr>
                      <a:r>
                        <a:rPr lang="en-GB" sz="2900" b="1" u="sng"/>
                        <a:t>Definition</a:t>
                      </a:r>
                      <a:endParaRPr sz="2900" b="1" u="sng"/>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GB" sz="2900" b="1" u="sng" dirty="0"/>
                        <a:t>Etymology</a:t>
                      </a:r>
                    </a:p>
                    <a:p>
                      <a:pPr marL="0" lvl="0" indent="0" algn="r" rtl="0">
                        <a:spcBef>
                          <a:spcPts val="0"/>
                        </a:spcBef>
                        <a:spcAft>
                          <a:spcPts val="0"/>
                        </a:spcAft>
                        <a:buNone/>
                      </a:pPr>
                      <a:r>
                        <a:rPr lang="en-GB" sz="2900" b="1" u="sng" dirty="0">
                          <a:solidFill>
                            <a:schemeClr val="accent1"/>
                          </a:solidFill>
                        </a:rPr>
                        <a:t>(or characteristics/illustration)</a:t>
                      </a:r>
                      <a:endParaRPr sz="2900" b="1" u="sng" dirty="0">
                        <a:solidFill>
                          <a:schemeClr val="accent1"/>
                        </a:solidFill>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429000">
                <a:tc>
                  <a:txBody>
                    <a:bodyPr/>
                    <a:lstStyle/>
                    <a:p>
                      <a:pPr marL="0" lvl="0" indent="0" algn="l" rtl="0">
                        <a:spcBef>
                          <a:spcPts val="0"/>
                        </a:spcBef>
                        <a:spcAft>
                          <a:spcPts val="0"/>
                        </a:spcAft>
                        <a:buNone/>
                      </a:pPr>
                      <a:r>
                        <a:rPr lang="en-GB" sz="2900" b="1" u="sng"/>
                        <a:t>Examples</a:t>
                      </a:r>
                      <a:endParaRPr sz="2900" b="1" u="sng"/>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GB" sz="2900" b="1" u="sng" dirty="0"/>
                        <a:t>Non-examples</a:t>
                      </a:r>
                      <a:endParaRPr sz="2900" b="1" u="sng" dirty="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86" name="Google Shape;86;p18"/>
          <p:cNvSpPr/>
          <p:nvPr/>
        </p:nvSpPr>
        <p:spPr>
          <a:xfrm>
            <a:off x="3480800" y="2770600"/>
            <a:ext cx="5230400" cy="13168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GB" sz="4533" b="1"/>
              <a:t>Polytheist</a:t>
            </a:r>
            <a:endParaRPr sz="4533" b="1"/>
          </a:p>
        </p:txBody>
      </p:sp>
      <p:sp>
        <p:nvSpPr>
          <p:cNvPr id="87" name="Google Shape;87;p18"/>
          <p:cNvSpPr txBox="1"/>
          <p:nvPr/>
        </p:nvSpPr>
        <p:spPr>
          <a:xfrm>
            <a:off x="566933" y="932700"/>
            <a:ext cx="4754800" cy="1408000"/>
          </a:xfrm>
          <a:prstGeom prst="rect">
            <a:avLst/>
          </a:prstGeom>
          <a:noFill/>
          <a:ln>
            <a:noFill/>
          </a:ln>
        </p:spPr>
        <p:txBody>
          <a:bodyPr spcFirstLastPara="1" wrap="square" lIns="121900" tIns="121900" rIns="121900" bIns="121900" anchor="t" anchorCtr="0">
            <a:noAutofit/>
          </a:bodyPr>
          <a:lstStyle/>
          <a:p>
            <a:r>
              <a:rPr lang="en-GB" sz="2400"/>
              <a:t>Someone who worships or believes in more than one god.</a:t>
            </a:r>
            <a:endParaRPr sz="2400"/>
          </a:p>
        </p:txBody>
      </p:sp>
      <p:sp>
        <p:nvSpPr>
          <p:cNvPr id="88" name="Google Shape;88;p18"/>
          <p:cNvSpPr txBox="1"/>
          <p:nvPr/>
        </p:nvSpPr>
        <p:spPr>
          <a:xfrm>
            <a:off x="6695433" y="932700"/>
            <a:ext cx="4754800" cy="1408000"/>
          </a:xfrm>
          <a:prstGeom prst="rect">
            <a:avLst/>
          </a:prstGeom>
          <a:noFill/>
          <a:ln>
            <a:noFill/>
          </a:ln>
        </p:spPr>
        <p:txBody>
          <a:bodyPr spcFirstLastPara="1" wrap="square" lIns="121900" tIns="121900" rIns="121900" bIns="121900" anchor="t" anchorCtr="0">
            <a:noAutofit/>
          </a:bodyPr>
          <a:lstStyle/>
          <a:p>
            <a:r>
              <a:rPr lang="en-GB" sz="2400"/>
              <a:t>Greek:</a:t>
            </a:r>
            <a:endParaRPr sz="2400"/>
          </a:p>
          <a:p>
            <a:r>
              <a:rPr lang="en-GB" sz="2400" i="1"/>
              <a:t>poly- = </a:t>
            </a:r>
            <a:r>
              <a:rPr lang="en-GB" sz="2400"/>
              <a:t>many + </a:t>
            </a:r>
            <a:r>
              <a:rPr lang="en-GB" sz="2400" i="1"/>
              <a:t>theos</a:t>
            </a:r>
            <a:r>
              <a:rPr lang="en-GB" sz="2400"/>
              <a:t> = god</a:t>
            </a:r>
            <a:endParaRPr sz="2400"/>
          </a:p>
        </p:txBody>
      </p:sp>
      <p:sp>
        <p:nvSpPr>
          <p:cNvPr id="89" name="Google Shape;89;p18"/>
          <p:cNvSpPr txBox="1"/>
          <p:nvPr/>
        </p:nvSpPr>
        <p:spPr>
          <a:xfrm>
            <a:off x="566933" y="4517300"/>
            <a:ext cx="4754800" cy="1408000"/>
          </a:xfrm>
          <a:prstGeom prst="rect">
            <a:avLst/>
          </a:prstGeom>
          <a:noFill/>
          <a:ln>
            <a:noFill/>
          </a:ln>
        </p:spPr>
        <p:txBody>
          <a:bodyPr spcFirstLastPara="1" wrap="square" lIns="121900" tIns="121900" rIns="121900" bIns="121900" anchor="t" anchorCtr="0">
            <a:noAutofit/>
          </a:bodyPr>
          <a:lstStyle/>
          <a:p>
            <a:r>
              <a:rPr lang="en-GB" sz="2400"/>
              <a:t>The ancient Greeks, Romans and Egyptians were polytheists because they worshiped many gods.</a:t>
            </a:r>
            <a:endParaRPr sz="2400"/>
          </a:p>
        </p:txBody>
      </p:sp>
      <p:sp>
        <p:nvSpPr>
          <p:cNvPr id="90" name="Google Shape;90;p18"/>
          <p:cNvSpPr txBox="1"/>
          <p:nvPr/>
        </p:nvSpPr>
        <p:spPr>
          <a:xfrm>
            <a:off x="6695433" y="4592500"/>
            <a:ext cx="4754800" cy="1408000"/>
          </a:xfrm>
          <a:prstGeom prst="rect">
            <a:avLst/>
          </a:prstGeom>
          <a:noFill/>
          <a:ln>
            <a:noFill/>
          </a:ln>
        </p:spPr>
        <p:txBody>
          <a:bodyPr spcFirstLastPara="1" wrap="square" lIns="121900" tIns="121900" rIns="121900" bIns="121900" anchor="t" anchorCtr="0">
            <a:noAutofit/>
          </a:bodyPr>
          <a:lstStyle/>
          <a:p>
            <a:r>
              <a:rPr lang="en-GB" sz="2400"/>
              <a:t>Jews, Christians and Muslims are monotheists because they believe in one god.</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203"/>
          <p:cNvSpPr txBox="1">
            <a:spLocks noGrp="1"/>
          </p:cNvSpPr>
          <p:nvPr>
            <p:ph type="title"/>
          </p:nvPr>
        </p:nvSpPr>
        <p:spPr>
          <a:xfrm>
            <a:off x="0" y="411167"/>
            <a:ext cx="12192000" cy="1275600"/>
          </a:xfrm>
          <a:prstGeom prst="rect">
            <a:avLst/>
          </a:prstGeom>
          <a:solidFill>
            <a:srgbClr val="FFF2CC"/>
          </a:solidFill>
        </p:spPr>
        <p:txBody>
          <a:bodyPr spcFirstLastPara="1" wrap="square" lIns="121900" tIns="121900" rIns="121900" bIns="121900" anchor="t" anchorCtr="0">
            <a:noAutofit/>
          </a:bodyPr>
          <a:lstStyle/>
          <a:p>
            <a:r>
              <a:rPr lang="en-GB" sz="3467" b="1"/>
              <a:t>TASK: </a:t>
            </a:r>
            <a:r>
              <a:rPr lang="en-GB" sz="3467" i="1"/>
              <a:t>Draw </a:t>
            </a:r>
            <a:r>
              <a:rPr lang="en-GB" sz="3467"/>
              <a:t>the scene being described and </a:t>
            </a:r>
            <a:r>
              <a:rPr lang="en-GB" sz="3467" i="1"/>
              <a:t>label </a:t>
            </a:r>
            <a:r>
              <a:rPr lang="en-GB" sz="3467"/>
              <a:t>with quotes from the text.</a:t>
            </a:r>
            <a:endParaRPr sz="3467"/>
          </a:p>
        </p:txBody>
      </p:sp>
      <p:sp>
        <p:nvSpPr>
          <p:cNvPr id="1960" name="Google Shape;1960;p203"/>
          <p:cNvSpPr txBox="1"/>
          <p:nvPr/>
        </p:nvSpPr>
        <p:spPr>
          <a:xfrm>
            <a:off x="251733" y="1996501"/>
            <a:ext cx="5664000" cy="4647386"/>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121900" tIns="121900" rIns="121900" bIns="121900" anchor="t" anchorCtr="0">
            <a:spAutoFit/>
          </a:bodyPr>
          <a:lstStyle/>
          <a:p>
            <a:pPr defTabSz="1219170">
              <a:buClr>
                <a:srgbClr val="000000"/>
              </a:buClr>
            </a:pPr>
            <a:r>
              <a:rPr lang="en-GB" sz="2600" kern="0">
                <a:solidFill>
                  <a:srgbClr val="000000"/>
                </a:solidFill>
                <a:latin typeface="Arial"/>
                <a:cs typeface="Arial"/>
                <a:sym typeface="Arial"/>
              </a:rPr>
              <a:t>There was a cave here, </a:t>
            </a:r>
            <a:r>
              <a:rPr lang="en-GB" sz="2600" kern="0">
                <a:solidFill>
                  <a:srgbClr val="000000"/>
                </a:solidFill>
                <a:highlight>
                  <a:srgbClr val="FFFF66"/>
                </a:highlight>
                <a:latin typeface="Arial"/>
                <a:cs typeface="Arial"/>
                <a:sym typeface="Arial"/>
              </a:rPr>
              <a:t>receding</a:t>
            </a:r>
            <a:r>
              <a:rPr lang="en-GB" sz="2600" kern="0">
                <a:solidFill>
                  <a:srgbClr val="000000"/>
                </a:solidFill>
                <a:latin typeface="Arial"/>
                <a:cs typeface="Arial"/>
                <a:sym typeface="Arial"/>
              </a:rPr>
              <a:t> to</a:t>
            </a:r>
            <a:r>
              <a:rPr lang="en-GB" sz="2600" kern="0">
                <a:solidFill>
                  <a:srgbClr val="000000"/>
                </a:solidFill>
                <a:highlight>
                  <a:srgbClr val="FFFFFF"/>
                </a:highlight>
                <a:latin typeface="Arial"/>
                <a:cs typeface="Arial"/>
                <a:sym typeface="Arial"/>
              </a:rPr>
              <a:t> </a:t>
            </a:r>
            <a:r>
              <a:rPr lang="en-GB" sz="2600" kern="0">
                <a:solidFill>
                  <a:srgbClr val="000000"/>
                </a:solidFill>
                <a:highlight>
                  <a:srgbClr val="FFFF66"/>
                </a:highlight>
                <a:latin typeface="Arial"/>
                <a:cs typeface="Arial"/>
                <a:sym typeface="Arial"/>
              </a:rPr>
              <a:t>vast</a:t>
            </a:r>
            <a:r>
              <a:rPr lang="en-GB" sz="2600" kern="0">
                <a:solidFill>
                  <a:srgbClr val="000000"/>
                </a:solidFill>
                <a:latin typeface="Arial"/>
                <a:cs typeface="Arial"/>
                <a:sym typeface="Arial"/>
              </a:rPr>
              <a:t> depths, untouched by the sun's rays, </a:t>
            </a:r>
            <a:r>
              <a:rPr lang="en-GB" sz="2600" kern="0">
                <a:solidFill>
                  <a:srgbClr val="000000"/>
                </a:solidFill>
                <a:highlight>
                  <a:srgbClr val="FFFF66"/>
                </a:highlight>
                <a:latin typeface="Arial"/>
                <a:cs typeface="Arial"/>
                <a:sym typeface="Arial"/>
              </a:rPr>
              <a:t>inhabited</a:t>
            </a:r>
            <a:r>
              <a:rPr lang="en-GB" sz="2600" kern="0">
                <a:solidFill>
                  <a:srgbClr val="000000"/>
                </a:solidFill>
                <a:latin typeface="Arial"/>
                <a:cs typeface="Arial"/>
                <a:sym typeface="Arial"/>
              </a:rPr>
              <a:t> by the fell shape of Cacus, the half-human, and the ground was always warm with fresh blood, and the heads of men,</a:t>
            </a:r>
            <a:r>
              <a:rPr lang="en-GB" sz="2600" kern="0">
                <a:solidFill>
                  <a:srgbClr val="000000"/>
                </a:solidFill>
                <a:highlight>
                  <a:srgbClr val="FFFFFF"/>
                </a:highlight>
                <a:latin typeface="Arial"/>
                <a:cs typeface="Arial"/>
                <a:sym typeface="Arial"/>
              </a:rPr>
              <a:t> </a:t>
            </a:r>
            <a:r>
              <a:rPr lang="en-GB" sz="2600" kern="0">
                <a:solidFill>
                  <a:srgbClr val="000000"/>
                </a:solidFill>
                <a:highlight>
                  <a:srgbClr val="FFFF66"/>
                </a:highlight>
                <a:latin typeface="Arial"/>
                <a:cs typeface="Arial"/>
                <a:sym typeface="Arial"/>
              </a:rPr>
              <a:t>insolently</a:t>
            </a:r>
            <a:r>
              <a:rPr lang="en-GB" sz="2600" kern="0">
                <a:solidFill>
                  <a:srgbClr val="000000"/>
                </a:solidFill>
                <a:latin typeface="Arial"/>
                <a:cs typeface="Arial"/>
                <a:sym typeface="Arial"/>
              </a:rPr>
              <a:t> nailed to the doors, hung there </a:t>
            </a:r>
            <a:r>
              <a:rPr lang="en-GB" sz="2600" kern="0">
                <a:solidFill>
                  <a:srgbClr val="000000"/>
                </a:solidFill>
                <a:highlight>
                  <a:srgbClr val="FFFF66"/>
                </a:highlight>
                <a:latin typeface="Arial"/>
                <a:cs typeface="Arial"/>
                <a:sym typeface="Arial"/>
              </a:rPr>
              <a:t>pallid</a:t>
            </a:r>
            <a:r>
              <a:rPr lang="en-GB" sz="2600" kern="0">
                <a:solidFill>
                  <a:srgbClr val="000000"/>
                </a:solidFill>
                <a:latin typeface="Arial"/>
                <a:cs typeface="Arial"/>
                <a:sym typeface="Arial"/>
              </a:rPr>
              <a:t> with sad </a:t>
            </a:r>
            <a:r>
              <a:rPr lang="en-GB" sz="2600" kern="0">
                <a:solidFill>
                  <a:srgbClr val="000000"/>
                </a:solidFill>
                <a:highlight>
                  <a:srgbClr val="FFFF66"/>
                </a:highlight>
                <a:latin typeface="Arial"/>
                <a:cs typeface="Arial"/>
                <a:sym typeface="Arial"/>
              </a:rPr>
              <a:t>decay</a:t>
            </a:r>
            <a:r>
              <a:rPr lang="en-GB" sz="2600" kern="0">
                <a:solidFill>
                  <a:srgbClr val="000000"/>
                </a:solidFill>
                <a:latin typeface="Arial"/>
                <a:cs typeface="Arial"/>
                <a:sym typeface="Arial"/>
              </a:rPr>
              <a:t>. Vulcan was father to this monster: and, as he moved his </a:t>
            </a:r>
            <a:r>
              <a:rPr lang="en-GB" sz="2600" kern="0">
                <a:solidFill>
                  <a:srgbClr val="000000"/>
                </a:solidFill>
                <a:highlight>
                  <a:srgbClr val="FFFF66"/>
                </a:highlight>
                <a:latin typeface="Arial"/>
                <a:cs typeface="Arial"/>
                <a:sym typeface="Arial"/>
              </a:rPr>
              <a:t>massive</a:t>
            </a:r>
            <a:r>
              <a:rPr lang="en-GB" sz="2600" kern="0">
                <a:solidFill>
                  <a:srgbClr val="000000"/>
                </a:solidFill>
                <a:latin typeface="Arial"/>
                <a:cs typeface="Arial"/>
                <a:sym typeface="Arial"/>
              </a:rPr>
              <a:t> bulk, he </a:t>
            </a:r>
            <a:r>
              <a:rPr lang="en-GB" sz="2600" kern="0">
                <a:solidFill>
                  <a:srgbClr val="000000"/>
                </a:solidFill>
                <a:highlight>
                  <a:srgbClr val="FFFF66"/>
                </a:highlight>
                <a:latin typeface="Arial"/>
                <a:cs typeface="Arial"/>
                <a:sym typeface="Arial"/>
              </a:rPr>
              <a:t>belched</a:t>
            </a:r>
            <a:r>
              <a:rPr lang="en-GB" sz="2600" kern="0">
                <a:solidFill>
                  <a:srgbClr val="000000"/>
                </a:solidFill>
                <a:highlight>
                  <a:srgbClr val="FFFFFF"/>
                </a:highlight>
                <a:latin typeface="Arial"/>
                <a:cs typeface="Arial"/>
                <a:sym typeface="Arial"/>
              </a:rPr>
              <a:t> </a:t>
            </a:r>
            <a:r>
              <a:rPr lang="en-GB" sz="2600" kern="0">
                <a:solidFill>
                  <a:srgbClr val="000000"/>
                </a:solidFill>
                <a:latin typeface="Arial"/>
                <a:cs typeface="Arial"/>
                <a:sym typeface="Arial"/>
              </a:rPr>
              <a:t>out his dark fires.</a:t>
            </a:r>
            <a:endParaRPr sz="3067" kern="0">
              <a:solidFill>
                <a:srgbClr val="000000"/>
              </a:solidFill>
              <a:latin typeface="Arial"/>
              <a:cs typeface="Arial"/>
              <a:sym typeface="Arial"/>
            </a:endParaRPr>
          </a:p>
        </p:txBody>
      </p:sp>
      <p:sp>
        <p:nvSpPr>
          <p:cNvPr id="1961" name="Google Shape;1961;p203"/>
          <p:cNvSpPr txBox="1"/>
          <p:nvPr/>
        </p:nvSpPr>
        <p:spPr>
          <a:xfrm>
            <a:off x="6096000" y="2365701"/>
            <a:ext cx="5852400" cy="4331338"/>
          </a:xfrm>
          <a:prstGeom prst="rect">
            <a:avLst/>
          </a:prstGeom>
          <a:solidFill>
            <a:srgbClr val="CFE2F3"/>
          </a:solidFill>
          <a:ln w="19050" cap="flat" cmpd="sng">
            <a:solidFill>
              <a:srgbClr val="3D85C6"/>
            </a:solidFill>
            <a:prstDash val="solid"/>
            <a:round/>
            <a:headEnd type="none" w="sm" len="sm"/>
            <a:tailEnd type="none" w="sm" len="sm"/>
          </a:ln>
        </p:spPr>
        <p:txBody>
          <a:bodyPr spcFirstLastPara="1" wrap="square" lIns="121900" tIns="121900" rIns="121900" bIns="121900" anchor="t" anchorCtr="0">
            <a:spAutoFit/>
          </a:bodyPr>
          <a:lstStyle/>
          <a:p>
            <a:pPr algn="ctr" defTabSz="1219170">
              <a:buClr>
                <a:srgbClr val="000000"/>
              </a:buClr>
            </a:pPr>
            <a:r>
              <a:rPr lang="en-GB" sz="2400" b="1" u="sng" kern="0">
                <a:solidFill>
                  <a:srgbClr val="000000"/>
                </a:solidFill>
                <a:latin typeface="Arial"/>
                <a:cs typeface="Arial"/>
                <a:sym typeface="Arial"/>
              </a:rPr>
              <a:t>Vocabulary Support</a:t>
            </a:r>
            <a:endParaRPr sz="2400" b="1" u="sng"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receding</a:t>
            </a:r>
            <a:r>
              <a:rPr lang="en-GB" sz="2333" kern="0">
                <a:solidFill>
                  <a:srgbClr val="000000"/>
                </a:solidFill>
                <a:latin typeface="Arial"/>
                <a:cs typeface="Arial"/>
                <a:sym typeface="Arial"/>
              </a:rPr>
              <a:t> moving back (or away)</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vast</a:t>
            </a:r>
            <a:r>
              <a:rPr lang="en-GB" sz="2333" kern="0">
                <a:solidFill>
                  <a:srgbClr val="000000"/>
                </a:solidFill>
                <a:latin typeface="Arial"/>
                <a:cs typeface="Arial"/>
                <a:sym typeface="Arial"/>
              </a:rPr>
              <a:t> huge</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inhabited</a:t>
            </a:r>
            <a:r>
              <a:rPr lang="en-GB" sz="2333" kern="0">
                <a:solidFill>
                  <a:srgbClr val="000000"/>
                </a:solidFill>
                <a:latin typeface="Arial"/>
                <a:cs typeface="Arial"/>
                <a:sym typeface="Arial"/>
              </a:rPr>
              <a:t> lived in</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insolently</a:t>
            </a:r>
            <a:r>
              <a:rPr lang="en-GB" sz="2333" kern="0">
                <a:solidFill>
                  <a:srgbClr val="000000"/>
                </a:solidFill>
                <a:latin typeface="Arial"/>
                <a:cs typeface="Arial"/>
                <a:sym typeface="Arial"/>
              </a:rPr>
              <a:t> disrespectfully and rudely</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pallid</a:t>
            </a:r>
            <a:r>
              <a:rPr lang="en-GB" sz="2333" kern="0">
                <a:solidFill>
                  <a:srgbClr val="000000"/>
                </a:solidFill>
                <a:latin typeface="Arial"/>
                <a:cs typeface="Arial"/>
                <a:sym typeface="Arial"/>
              </a:rPr>
              <a:t> pale</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decay</a:t>
            </a:r>
            <a:r>
              <a:rPr lang="en-GB" sz="2333" kern="0">
                <a:solidFill>
                  <a:srgbClr val="000000"/>
                </a:solidFill>
                <a:latin typeface="Arial"/>
                <a:cs typeface="Arial"/>
                <a:sym typeface="Arial"/>
              </a:rPr>
              <a:t> rotted, inferior, or ruined state</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massive</a:t>
            </a:r>
            <a:r>
              <a:rPr lang="en-GB" sz="2333" kern="0">
                <a:solidFill>
                  <a:srgbClr val="000000"/>
                </a:solidFill>
                <a:latin typeface="Arial"/>
                <a:cs typeface="Arial"/>
                <a:sym typeface="Arial"/>
              </a:rPr>
              <a:t> huge</a:t>
            </a:r>
            <a:endParaRPr sz="2333" kern="0">
              <a:solidFill>
                <a:srgbClr val="000000"/>
              </a:solidFill>
              <a:latin typeface="Arial"/>
              <a:cs typeface="Arial"/>
              <a:sym typeface="Arial"/>
            </a:endParaRPr>
          </a:p>
          <a:p>
            <a:pPr defTabSz="1219170">
              <a:lnSpc>
                <a:spcPct val="115000"/>
              </a:lnSpc>
              <a:buClr>
                <a:srgbClr val="000000"/>
              </a:buClr>
            </a:pPr>
            <a:r>
              <a:rPr lang="en-GB" sz="2333" b="1" kern="0">
                <a:solidFill>
                  <a:srgbClr val="000000"/>
                </a:solidFill>
                <a:highlight>
                  <a:srgbClr val="F0C2FF"/>
                </a:highlight>
                <a:latin typeface="Arial"/>
                <a:cs typeface="Arial"/>
                <a:sym typeface="Arial"/>
              </a:rPr>
              <a:t>belched</a:t>
            </a:r>
            <a:r>
              <a:rPr lang="en-GB" sz="2333" kern="0">
                <a:solidFill>
                  <a:srgbClr val="000000"/>
                </a:solidFill>
                <a:latin typeface="Arial"/>
                <a:cs typeface="Arial"/>
                <a:sym typeface="Arial"/>
              </a:rPr>
              <a:t> noisily expelled air from the stomach</a:t>
            </a:r>
            <a:endParaRPr sz="2800" kern="0">
              <a:solidFill>
                <a:srgbClr val="000000"/>
              </a:solidFill>
              <a:latin typeface="Arial"/>
              <a:cs typeface="Arial"/>
              <a:sym typeface="Arial"/>
            </a:endParaRPr>
          </a:p>
        </p:txBody>
      </p:sp>
      <p:sp>
        <p:nvSpPr>
          <p:cNvPr id="1962" name="Google Shape;1962;p203"/>
          <p:cNvSpPr/>
          <p:nvPr/>
        </p:nvSpPr>
        <p:spPr>
          <a:xfrm>
            <a:off x="6096000" y="1206200"/>
            <a:ext cx="6096000" cy="1005600"/>
          </a:xfrm>
          <a:prstGeom prst="rect">
            <a:avLst/>
          </a:prstGeom>
          <a:solidFill>
            <a:srgbClr val="FCE5CD"/>
          </a:solidFill>
          <a:ln>
            <a:noFill/>
          </a:ln>
        </p:spPr>
        <p:txBody>
          <a:bodyPr spcFirstLastPara="1" wrap="square" lIns="91433" tIns="45700" rIns="91433" bIns="45700" anchor="ctr" anchorCtr="0">
            <a:noAutofit/>
          </a:bodyPr>
          <a:lstStyle/>
          <a:p>
            <a:pPr algn="r" defTabSz="1219170">
              <a:buClr>
                <a:srgbClr val="000000"/>
              </a:buClr>
            </a:pPr>
            <a:r>
              <a:rPr lang="en-GB" sz="2400" b="1" i="1" kern="0">
                <a:solidFill>
                  <a:srgbClr val="000000"/>
                </a:solidFill>
                <a:latin typeface="Arial"/>
                <a:cs typeface="Arial"/>
                <a:sym typeface="Arial"/>
              </a:rPr>
              <a:t>Challenge</a:t>
            </a:r>
            <a:r>
              <a:rPr lang="en-GB" sz="2400" b="1" kern="0">
                <a:solidFill>
                  <a:srgbClr val="000000"/>
                </a:solidFill>
                <a:latin typeface="Arial"/>
                <a:cs typeface="Arial"/>
                <a:sym typeface="Arial"/>
              </a:rPr>
              <a:t>: </a:t>
            </a:r>
            <a:r>
              <a:rPr lang="en-GB" sz="2400" kern="0">
                <a:solidFill>
                  <a:srgbClr val="000000"/>
                </a:solidFill>
                <a:latin typeface="Arial"/>
                <a:cs typeface="Arial"/>
                <a:sym typeface="Arial"/>
              </a:rPr>
              <a:t>What </a:t>
            </a:r>
            <a:r>
              <a:rPr lang="en-GB" sz="2400" i="1" kern="0">
                <a:solidFill>
                  <a:srgbClr val="000000"/>
                </a:solidFill>
                <a:latin typeface="Arial"/>
                <a:cs typeface="Arial"/>
                <a:sym typeface="Arial"/>
              </a:rPr>
              <a:t>inferences </a:t>
            </a:r>
            <a:r>
              <a:rPr lang="en-GB" sz="2400" kern="0">
                <a:solidFill>
                  <a:srgbClr val="000000"/>
                </a:solidFill>
                <a:latin typeface="Arial"/>
                <a:cs typeface="Arial"/>
                <a:sym typeface="Arial"/>
              </a:rPr>
              <a:t>can we make about Cacus from this text?</a:t>
            </a:r>
            <a:endParaRPr sz="2400" kern="0">
              <a:solidFill>
                <a:srgbClr val="000000"/>
              </a:solidFill>
              <a:latin typeface="Arial"/>
              <a:cs typeface="Arial"/>
              <a:sym typeface="Arial"/>
            </a:endParaRPr>
          </a:p>
        </p:txBody>
      </p:sp>
      <p:pic>
        <p:nvPicPr>
          <p:cNvPr id="1963" name="Google Shape;1963;p203"/>
          <p:cNvPicPr preferRelativeResize="0"/>
          <p:nvPr/>
        </p:nvPicPr>
        <p:blipFill rotWithShape="1">
          <a:blip r:embed="rId3">
            <a:alphaModFix/>
          </a:blip>
          <a:srcRect l="18230" t="20741" r="19719" b="19844"/>
          <a:stretch/>
        </p:blipFill>
        <p:spPr>
          <a:xfrm>
            <a:off x="11092971" y="2"/>
            <a:ext cx="1099031" cy="1052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AFDD-E846-317B-4F73-2DFDF74B8B39}"/>
              </a:ext>
            </a:extLst>
          </p:cNvPr>
          <p:cNvSpPr>
            <a:spLocks noGrp="1"/>
          </p:cNvSpPr>
          <p:nvPr>
            <p:ph type="title"/>
          </p:nvPr>
        </p:nvSpPr>
        <p:spPr/>
        <p:txBody>
          <a:bodyPr/>
          <a:lstStyle/>
          <a:p>
            <a:r>
              <a:rPr lang="en-GB" b="1" dirty="0">
                <a:solidFill>
                  <a:srgbClr val="C00000"/>
                </a:solidFill>
              </a:rPr>
              <a:t>Remember: </a:t>
            </a:r>
            <a:r>
              <a:rPr lang="en-GB" dirty="0"/>
              <a:t>every child is a unique individual.</a:t>
            </a:r>
            <a:br>
              <a:rPr lang="en-GB" dirty="0"/>
            </a:br>
            <a:br>
              <a:rPr lang="en-GB" dirty="0"/>
            </a:br>
            <a:r>
              <a:rPr lang="en-GB" dirty="0"/>
              <a:t>Labels can be useful.</a:t>
            </a:r>
            <a:br>
              <a:rPr lang="en-GB" dirty="0"/>
            </a:br>
            <a:br>
              <a:rPr lang="en-GB" dirty="0"/>
            </a:br>
            <a:r>
              <a:rPr lang="en-GB" dirty="0"/>
              <a:t>The best way to adapt your teaching is to know the pupils that you teach.</a:t>
            </a:r>
            <a:endParaRPr lang="en-GB" b="1" dirty="0"/>
          </a:p>
        </p:txBody>
      </p:sp>
    </p:spTree>
    <p:extLst>
      <p:ext uri="{BB962C8B-B14F-4D97-AF65-F5344CB8AC3E}">
        <p14:creationId xmlns:p14="http://schemas.microsoft.com/office/powerpoint/2010/main" val="2275869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A72E7-7774-49D0-CAA9-0884D03C3753}"/>
              </a:ext>
            </a:extLst>
          </p:cNvPr>
          <p:cNvPicPr>
            <a:picLocks noChangeAspect="1"/>
          </p:cNvPicPr>
          <p:nvPr/>
        </p:nvPicPr>
        <p:blipFill>
          <a:blip r:embed="rId2"/>
          <a:stretch>
            <a:fillRect/>
          </a:stretch>
        </p:blipFill>
        <p:spPr>
          <a:xfrm>
            <a:off x="2605808" y="193110"/>
            <a:ext cx="7168111" cy="6471780"/>
          </a:xfrm>
          <a:prstGeom prst="rect">
            <a:avLst/>
          </a:prstGeom>
        </p:spPr>
      </p:pic>
    </p:spTree>
    <p:extLst>
      <p:ext uri="{BB962C8B-B14F-4D97-AF65-F5344CB8AC3E}">
        <p14:creationId xmlns:p14="http://schemas.microsoft.com/office/powerpoint/2010/main" val="2703538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8860F1-A229-77D7-8B72-BA4EAF2CCA8C}"/>
              </a:ext>
            </a:extLst>
          </p:cNvPr>
          <p:cNvPicPr>
            <a:picLocks noChangeAspect="1"/>
          </p:cNvPicPr>
          <p:nvPr/>
        </p:nvPicPr>
        <p:blipFill>
          <a:blip r:embed="rId2"/>
          <a:stretch>
            <a:fillRect/>
          </a:stretch>
        </p:blipFill>
        <p:spPr>
          <a:xfrm>
            <a:off x="1646406" y="0"/>
            <a:ext cx="8899188" cy="6894155"/>
          </a:xfrm>
          <a:prstGeom prst="rect">
            <a:avLst/>
          </a:prstGeom>
        </p:spPr>
      </p:pic>
    </p:spTree>
    <p:extLst>
      <p:ext uri="{BB962C8B-B14F-4D97-AF65-F5344CB8AC3E}">
        <p14:creationId xmlns:p14="http://schemas.microsoft.com/office/powerpoint/2010/main" val="2451112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5B79D-7707-45FE-638D-FC0C2B0711DA}"/>
              </a:ext>
            </a:extLst>
          </p:cNvPr>
          <p:cNvPicPr>
            <a:picLocks noChangeAspect="1"/>
          </p:cNvPicPr>
          <p:nvPr/>
        </p:nvPicPr>
        <p:blipFill>
          <a:blip r:embed="rId2"/>
          <a:stretch>
            <a:fillRect/>
          </a:stretch>
        </p:blipFill>
        <p:spPr>
          <a:xfrm>
            <a:off x="0" y="0"/>
            <a:ext cx="8097520" cy="6683106"/>
          </a:xfrm>
          <a:prstGeom prst="rect">
            <a:avLst/>
          </a:prstGeom>
        </p:spPr>
      </p:pic>
      <p:sp>
        <p:nvSpPr>
          <p:cNvPr id="4" name="Google Shape;208;p23">
            <a:extLst>
              <a:ext uri="{FF2B5EF4-FFF2-40B4-BE49-F238E27FC236}">
                <a16:creationId xmlns:a16="http://schemas.microsoft.com/office/drawing/2014/main" id="{EC967D16-F944-9D38-8641-B34A53A21F78}"/>
              </a:ext>
            </a:extLst>
          </p:cNvPr>
          <p:cNvSpPr/>
          <p:nvPr/>
        </p:nvSpPr>
        <p:spPr>
          <a:xfrm>
            <a:off x="8207780" y="261566"/>
            <a:ext cx="3781020" cy="4635554"/>
          </a:xfrm>
          <a:prstGeom prst="rect">
            <a:avLst/>
          </a:prstGeom>
          <a:solidFill>
            <a:srgbClr val="FCE5CD"/>
          </a:solidFill>
          <a:ln w="28575" cap="flat" cmpd="sng">
            <a:solidFill>
              <a:srgbClr val="E69138"/>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GB" sz="2400" b="1" i="1" kern="0" dirty="0">
                <a:solidFill>
                  <a:srgbClr val="000000"/>
                </a:solidFill>
                <a:latin typeface="Arial"/>
                <a:cs typeface="Arial"/>
                <a:sym typeface="Arial"/>
              </a:rPr>
              <a:t>Further ways to adapt:</a:t>
            </a:r>
            <a:r>
              <a:rPr lang="en-GB" sz="2400" kern="0" dirty="0">
                <a:solidFill>
                  <a:srgbClr val="000000"/>
                </a:solidFill>
                <a:latin typeface="Arial"/>
                <a:cs typeface="Arial"/>
                <a:sym typeface="Arial"/>
              </a:rPr>
              <a:t> </a:t>
            </a:r>
          </a:p>
          <a:p>
            <a:pPr marL="342900" indent="-342900" defTabSz="1219170">
              <a:buClr>
                <a:srgbClr val="000000"/>
              </a:buClr>
              <a:buFontTx/>
              <a:buChar char="-"/>
            </a:pPr>
            <a:r>
              <a:rPr lang="en-GB" sz="2400" kern="0" dirty="0">
                <a:solidFill>
                  <a:srgbClr val="000000"/>
                </a:solidFill>
                <a:latin typeface="Arial"/>
                <a:cs typeface="Arial"/>
                <a:sym typeface="Arial"/>
              </a:rPr>
              <a:t>Provide a word bank</a:t>
            </a:r>
          </a:p>
          <a:p>
            <a:pPr marL="342900" indent="-342900" defTabSz="1219170">
              <a:buClr>
                <a:srgbClr val="000000"/>
              </a:buClr>
              <a:buFontTx/>
              <a:buChar char="-"/>
            </a:pPr>
            <a:r>
              <a:rPr lang="en-GB" sz="2400" kern="0" dirty="0">
                <a:solidFill>
                  <a:srgbClr val="000000"/>
                </a:solidFill>
                <a:latin typeface="Arial"/>
                <a:cs typeface="Arial"/>
                <a:sym typeface="Arial"/>
              </a:rPr>
              <a:t>Provide the first letter of each word</a:t>
            </a:r>
          </a:p>
          <a:p>
            <a:pPr marL="342900" indent="-342900" defTabSz="1219170">
              <a:buClr>
                <a:srgbClr val="000000"/>
              </a:buClr>
              <a:buFontTx/>
              <a:buChar char="-"/>
            </a:pPr>
            <a:r>
              <a:rPr lang="en-GB" sz="2400" kern="0" dirty="0">
                <a:solidFill>
                  <a:srgbClr val="000000"/>
                </a:solidFill>
                <a:latin typeface="Arial"/>
                <a:cs typeface="Arial"/>
                <a:sym typeface="Arial"/>
              </a:rPr>
              <a:t>Add or reduce number of gaps</a:t>
            </a:r>
          </a:p>
          <a:p>
            <a:pPr marL="342900" indent="-342900" defTabSz="1219170">
              <a:buClr>
                <a:srgbClr val="000000"/>
              </a:buClr>
              <a:buFontTx/>
              <a:buChar char="-"/>
            </a:pPr>
            <a:r>
              <a:rPr lang="en-GB" sz="2400" kern="0" dirty="0">
                <a:solidFill>
                  <a:srgbClr val="000000"/>
                </a:solidFill>
                <a:latin typeface="Arial"/>
                <a:cs typeface="Arial"/>
                <a:sym typeface="Arial"/>
              </a:rPr>
              <a:t>Add images to support</a:t>
            </a:r>
          </a:p>
          <a:p>
            <a:pPr marL="342900" indent="-342900" defTabSz="1219170">
              <a:buClr>
                <a:srgbClr val="000000"/>
              </a:buClr>
              <a:buFontTx/>
              <a:buChar char="-"/>
            </a:pPr>
            <a:r>
              <a:rPr lang="en-GB" sz="2400" kern="0" dirty="0">
                <a:solidFill>
                  <a:srgbClr val="000000"/>
                </a:solidFill>
                <a:latin typeface="Arial"/>
                <a:cs typeface="Arial"/>
                <a:sym typeface="Arial"/>
              </a:rPr>
              <a:t>Add challenge questions at the end to extend thinking e.g. How has Aeneas been portrayed by Virgil?</a:t>
            </a:r>
            <a:endParaRPr sz="2400" kern="0" dirty="0">
              <a:solidFill>
                <a:srgbClr val="000000"/>
              </a:solidFill>
              <a:latin typeface="Arial"/>
              <a:cs typeface="Arial"/>
              <a:sym typeface="Arial"/>
            </a:endParaRPr>
          </a:p>
        </p:txBody>
      </p:sp>
    </p:spTree>
    <p:extLst>
      <p:ext uri="{BB962C8B-B14F-4D97-AF65-F5344CB8AC3E}">
        <p14:creationId xmlns:p14="http://schemas.microsoft.com/office/powerpoint/2010/main" val="419364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130111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What might our students with additional and varying needs find difficult about </a:t>
            </a:r>
            <a:r>
              <a:rPr lang="en-GB" b="1" dirty="0"/>
              <a:t>essay writing</a:t>
            </a:r>
            <a:r>
              <a:rPr lang="en-GB" sz="4400" b="1" dirty="0">
                <a:solidFill>
                  <a:schemeClr val="tx1"/>
                </a:solidFill>
              </a:rPr>
              <a:t>?</a:t>
            </a:r>
            <a:endParaRPr lang="en-GB" sz="4400" dirty="0">
              <a:solidFill>
                <a:schemeClr val="tx1"/>
              </a:solidFill>
            </a:endParaRPr>
          </a:p>
        </p:txBody>
      </p:sp>
      <p:pic>
        <p:nvPicPr>
          <p:cNvPr id="4" name="Picture 2" descr="🤔 Thinking Face emoji Meaning | Dictionary.com">
            <a:extLst>
              <a:ext uri="{FF2B5EF4-FFF2-40B4-BE49-F238E27FC236}">
                <a16:creationId xmlns:a16="http://schemas.microsoft.com/office/drawing/2014/main" id="{C3DE7223-CDFC-8916-EB14-59CF09B23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240" y="1101050"/>
            <a:ext cx="1148080" cy="1148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1A1F3BB-A29E-9971-053F-35B25FFAC776}"/>
              </a:ext>
            </a:extLst>
          </p:cNvPr>
          <p:cNvGraphicFramePr/>
          <p:nvPr/>
        </p:nvGraphicFramePr>
        <p:xfrm>
          <a:off x="2981960" y="2438400"/>
          <a:ext cx="6228080" cy="373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9AE1E24-3794-04AD-B329-5FF478871070}"/>
              </a:ext>
            </a:extLst>
          </p:cNvPr>
          <p:cNvSpPr txBox="1"/>
          <p:nvPr/>
        </p:nvSpPr>
        <p:spPr>
          <a:xfrm>
            <a:off x="9674860" y="4868505"/>
            <a:ext cx="2169160" cy="646331"/>
          </a:xfrm>
          <a:prstGeom prst="rect">
            <a:avLst/>
          </a:prstGeom>
          <a:noFill/>
        </p:spPr>
        <p:txBody>
          <a:bodyPr wrap="square" rtlCol="0">
            <a:spAutoFit/>
          </a:bodyPr>
          <a:lstStyle/>
          <a:p>
            <a:r>
              <a:rPr lang="en-GB" dirty="0"/>
              <a:t>Formal language and vocabulary</a:t>
            </a:r>
          </a:p>
        </p:txBody>
      </p:sp>
      <p:sp>
        <p:nvSpPr>
          <p:cNvPr id="9" name="TextBox 8">
            <a:extLst>
              <a:ext uri="{FF2B5EF4-FFF2-40B4-BE49-F238E27FC236}">
                <a16:creationId xmlns:a16="http://schemas.microsoft.com/office/drawing/2014/main" id="{2C600CDE-5711-8096-384D-DBEA904B21A6}"/>
              </a:ext>
            </a:extLst>
          </p:cNvPr>
          <p:cNvSpPr txBox="1"/>
          <p:nvPr/>
        </p:nvSpPr>
        <p:spPr>
          <a:xfrm>
            <a:off x="181610" y="2067619"/>
            <a:ext cx="2613660" cy="923330"/>
          </a:xfrm>
          <a:prstGeom prst="rect">
            <a:avLst/>
          </a:prstGeom>
          <a:noFill/>
        </p:spPr>
        <p:txBody>
          <a:bodyPr wrap="square" rtlCol="0">
            <a:spAutoFit/>
          </a:bodyPr>
          <a:lstStyle/>
          <a:p>
            <a:r>
              <a:rPr lang="en-GB" dirty="0"/>
              <a:t>Different to what they have been told in English, History, RE etc.</a:t>
            </a:r>
          </a:p>
        </p:txBody>
      </p:sp>
      <p:sp>
        <p:nvSpPr>
          <p:cNvPr id="14" name="TextBox 13">
            <a:extLst>
              <a:ext uri="{FF2B5EF4-FFF2-40B4-BE49-F238E27FC236}">
                <a16:creationId xmlns:a16="http://schemas.microsoft.com/office/drawing/2014/main" id="{4A55B148-83F9-84D0-F95B-86791FD04C99}"/>
              </a:ext>
            </a:extLst>
          </p:cNvPr>
          <p:cNvSpPr txBox="1"/>
          <p:nvPr/>
        </p:nvSpPr>
        <p:spPr>
          <a:xfrm>
            <a:off x="347980" y="5191670"/>
            <a:ext cx="2447290" cy="923330"/>
          </a:xfrm>
          <a:prstGeom prst="rect">
            <a:avLst/>
          </a:prstGeom>
          <a:noFill/>
        </p:spPr>
        <p:txBody>
          <a:bodyPr wrap="square" rtlCol="0">
            <a:spAutoFit/>
          </a:bodyPr>
          <a:lstStyle/>
          <a:p>
            <a:r>
              <a:rPr lang="en-GB" dirty="0"/>
              <a:t>What is the question actually asking me to do?</a:t>
            </a:r>
          </a:p>
        </p:txBody>
      </p:sp>
      <p:sp>
        <p:nvSpPr>
          <p:cNvPr id="3" name="TextBox 2">
            <a:extLst>
              <a:ext uri="{FF2B5EF4-FFF2-40B4-BE49-F238E27FC236}">
                <a16:creationId xmlns:a16="http://schemas.microsoft.com/office/drawing/2014/main" id="{28E7E6C9-F45F-4CF7-7C96-E77BDB9B0B01}"/>
              </a:ext>
            </a:extLst>
          </p:cNvPr>
          <p:cNvSpPr txBox="1"/>
          <p:nvPr/>
        </p:nvSpPr>
        <p:spPr>
          <a:xfrm>
            <a:off x="6838950" y="1773019"/>
            <a:ext cx="1949450" cy="369332"/>
          </a:xfrm>
          <a:prstGeom prst="rect">
            <a:avLst/>
          </a:prstGeom>
          <a:noFill/>
        </p:spPr>
        <p:txBody>
          <a:bodyPr wrap="square" rtlCol="0">
            <a:spAutoFit/>
          </a:bodyPr>
          <a:lstStyle/>
          <a:p>
            <a:r>
              <a:rPr lang="en-GB" dirty="0"/>
              <a:t>Where do I start?</a:t>
            </a:r>
          </a:p>
        </p:txBody>
      </p:sp>
      <p:sp>
        <p:nvSpPr>
          <p:cNvPr id="5" name="TextBox 4">
            <a:extLst>
              <a:ext uri="{FF2B5EF4-FFF2-40B4-BE49-F238E27FC236}">
                <a16:creationId xmlns:a16="http://schemas.microsoft.com/office/drawing/2014/main" id="{A8F35C80-8230-DE4B-B10F-37DE7C612702}"/>
              </a:ext>
            </a:extLst>
          </p:cNvPr>
          <p:cNvSpPr txBox="1"/>
          <p:nvPr/>
        </p:nvSpPr>
        <p:spPr>
          <a:xfrm>
            <a:off x="9396730" y="2606595"/>
            <a:ext cx="1291590" cy="369332"/>
          </a:xfrm>
          <a:prstGeom prst="rect">
            <a:avLst/>
          </a:prstGeom>
          <a:noFill/>
        </p:spPr>
        <p:txBody>
          <a:bodyPr wrap="square" rtlCol="0">
            <a:spAutoFit/>
          </a:bodyPr>
          <a:lstStyle/>
          <a:p>
            <a:r>
              <a:rPr lang="en-GB" dirty="0"/>
              <a:t>Processing</a:t>
            </a:r>
          </a:p>
        </p:txBody>
      </p:sp>
    </p:spTree>
    <p:extLst>
      <p:ext uri="{BB962C8B-B14F-4D97-AF65-F5344CB8AC3E}">
        <p14:creationId xmlns:p14="http://schemas.microsoft.com/office/powerpoint/2010/main" val="180899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rPr>
              <a:t>Essay writing</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267765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Model success (but try to use a pupil exemplar</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if you can)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GB" sz="2400" dirty="0">
                <a:solidFill>
                  <a:prstClr val="black"/>
                </a:solidFill>
                <a:latin typeface="Calibri" panose="020F0502020204030204"/>
              </a:rPr>
              <a:t>Explicitly show what makes a good answer – the mark scheme is not pupil friendly.</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GB" sz="2400" dirty="0">
                <a:solidFill>
                  <a:prstClr val="black"/>
                </a:solidFill>
                <a:latin typeface="Calibri" panose="020F0502020204030204"/>
              </a:rPr>
              <a:t>Give students vocabulary</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Sentence starters</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Structure strips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GB" sz="2400" dirty="0">
                <a:solidFill>
                  <a:prstClr val="black"/>
                </a:solidFill>
                <a:latin typeface="Calibri" panose="020F0502020204030204"/>
              </a:rPr>
              <a:t>Discuss and debate before writing</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Joint planning</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 narrate the process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6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8E121-00D8-E1DE-C664-BEB37B55FC2F}"/>
              </a:ext>
            </a:extLst>
          </p:cNvPr>
          <p:cNvPicPr>
            <a:picLocks noChangeAspect="1"/>
          </p:cNvPicPr>
          <p:nvPr/>
        </p:nvPicPr>
        <p:blipFill>
          <a:blip r:embed="rId2"/>
          <a:stretch>
            <a:fillRect/>
          </a:stretch>
        </p:blipFill>
        <p:spPr>
          <a:xfrm>
            <a:off x="1643193" y="0"/>
            <a:ext cx="8905613" cy="6858000"/>
          </a:xfrm>
          <a:prstGeom prst="rect">
            <a:avLst/>
          </a:prstGeom>
        </p:spPr>
      </p:pic>
    </p:spTree>
    <p:extLst>
      <p:ext uri="{BB962C8B-B14F-4D97-AF65-F5344CB8AC3E}">
        <p14:creationId xmlns:p14="http://schemas.microsoft.com/office/powerpoint/2010/main" val="1840231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6BE43-CC4D-A8F3-B9BF-F790F69238D5}"/>
              </a:ext>
            </a:extLst>
          </p:cNvPr>
          <p:cNvPicPr>
            <a:picLocks noChangeAspect="1"/>
          </p:cNvPicPr>
          <p:nvPr/>
        </p:nvPicPr>
        <p:blipFill>
          <a:blip r:embed="rId2"/>
          <a:stretch>
            <a:fillRect/>
          </a:stretch>
        </p:blipFill>
        <p:spPr>
          <a:xfrm>
            <a:off x="2081230" y="0"/>
            <a:ext cx="8271810" cy="6812615"/>
          </a:xfrm>
          <a:prstGeom prst="rect">
            <a:avLst/>
          </a:prstGeom>
        </p:spPr>
      </p:pic>
    </p:spTree>
    <p:extLst>
      <p:ext uri="{BB962C8B-B14F-4D97-AF65-F5344CB8AC3E}">
        <p14:creationId xmlns:p14="http://schemas.microsoft.com/office/powerpoint/2010/main" val="3879044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0BCF5-860B-AE0A-59B8-C6C587F30A54}"/>
              </a:ext>
            </a:extLst>
          </p:cNvPr>
          <p:cNvPicPr>
            <a:picLocks noChangeAspect="1"/>
          </p:cNvPicPr>
          <p:nvPr/>
        </p:nvPicPr>
        <p:blipFill>
          <a:blip r:embed="rId2"/>
          <a:stretch>
            <a:fillRect/>
          </a:stretch>
        </p:blipFill>
        <p:spPr>
          <a:xfrm>
            <a:off x="2124438" y="0"/>
            <a:ext cx="8086361" cy="6776390"/>
          </a:xfrm>
          <a:prstGeom prst="rect">
            <a:avLst/>
          </a:prstGeom>
        </p:spPr>
      </p:pic>
    </p:spTree>
    <p:extLst>
      <p:ext uri="{BB962C8B-B14F-4D97-AF65-F5344CB8AC3E}">
        <p14:creationId xmlns:p14="http://schemas.microsoft.com/office/powerpoint/2010/main" val="3158717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130111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What might our students with additional and varying needs find difficult about </a:t>
            </a:r>
            <a:r>
              <a:rPr lang="en-GB" b="1" dirty="0"/>
              <a:t>literature in Latin/Greek</a:t>
            </a:r>
            <a:r>
              <a:rPr lang="en-GB" sz="4400" b="1" dirty="0">
                <a:solidFill>
                  <a:schemeClr val="tx1"/>
                </a:solidFill>
              </a:rPr>
              <a:t>?</a:t>
            </a:r>
            <a:endParaRPr lang="en-GB" sz="4400" dirty="0">
              <a:solidFill>
                <a:schemeClr val="tx1"/>
              </a:solidFill>
            </a:endParaRPr>
          </a:p>
        </p:txBody>
      </p:sp>
      <p:pic>
        <p:nvPicPr>
          <p:cNvPr id="4" name="Picture 2" descr="🤔 Thinking Face emoji Meaning | Dictionary.com">
            <a:extLst>
              <a:ext uri="{FF2B5EF4-FFF2-40B4-BE49-F238E27FC236}">
                <a16:creationId xmlns:a16="http://schemas.microsoft.com/office/drawing/2014/main" id="{C3DE7223-CDFC-8916-EB14-59CF09B23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3920" y="1436330"/>
            <a:ext cx="1148080" cy="1148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1A1F3BB-A29E-9971-053F-35B25FFAC776}"/>
              </a:ext>
            </a:extLst>
          </p:cNvPr>
          <p:cNvGraphicFramePr/>
          <p:nvPr/>
        </p:nvGraphicFramePr>
        <p:xfrm>
          <a:off x="2981960" y="2438400"/>
          <a:ext cx="6228080" cy="373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97D9737-8B7D-9624-3C90-268AE51C39D6}"/>
              </a:ext>
            </a:extLst>
          </p:cNvPr>
          <p:cNvSpPr txBox="1"/>
          <p:nvPr/>
        </p:nvSpPr>
        <p:spPr>
          <a:xfrm>
            <a:off x="6309360" y="1795780"/>
            <a:ext cx="4318000" cy="369332"/>
          </a:xfrm>
          <a:prstGeom prst="rect">
            <a:avLst/>
          </a:prstGeom>
          <a:noFill/>
        </p:spPr>
        <p:txBody>
          <a:bodyPr wrap="square" rtlCol="0">
            <a:spAutoFit/>
          </a:bodyPr>
          <a:lstStyle/>
          <a:p>
            <a:r>
              <a:rPr lang="en-GB" dirty="0"/>
              <a:t>Access to the text</a:t>
            </a:r>
          </a:p>
        </p:txBody>
      </p:sp>
      <p:sp>
        <p:nvSpPr>
          <p:cNvPr id="5" name="TextBox 4">
            <a:extLst>
              <a:ext uri="{FF2B5EF4-FFF2-40B4-BE49-F238E27FC236}">
                <a16:creationId xmlns:a16="http://schemas.microsoft.com/office/drawing/2014/main" id="{7B5FBBF8-AE6C-14F8-EEB0-17D2D4777778}"/>
              </a:ext>
            </a:extLst>
          </p:cNvPr>
          <p:cNvSpPr txBox="1"/>
          <p:nvPr/>
        </p:nvSpPr>
        <p:spPr>
          <a:xfrm>
            <a:off x="243840" y="1849874"/>
            <a:ext cx="4318000" cy="646331"/>
          </a:xfrm>
          <a:prstGeom prst="rect">
            <a:avLst/>
          </a:prstGeom>
          <a:noFill/>
        </p:spPr>
        <p:txBody>
          <a:bodyPr wrap="square" rtlCol="0">
            <a:spAutoFit/>
          </a:bodyPr>
          <a:lstStyle/>
          <a:p>
            <a:r>
              <a:rPr lang="en-GB" dirty="0"/>
              <a:t>Vocabulary and grammar is beyond requirements of GCSE Language</a:t>
            </a:r>
          </a:p>
        </p:txBody>
      </p:sp>
      <p:sp>
        <p:nvSpPr>
          <p:cNvPr id="6" name="TextBox 5">
            <a:extLst>
              <a:ext uri="{FF2B5EF4-FFF2-40B4-BE49-F238E27FC236}">
                <a16:creationId xmlns:a16="http://schemas.microsoft.com/office/drawing/2014/main" id="{91625831-B116-A888-E78F-DAD259FDB3D0}"/>
              </a:ext>
            </a:extLst>
          </p:cNvPr>
          <p:cNvSpPr txBox="1"/>
          <p:nvPr/>
        </p:nvSpPr>
        <p:spPr>
          <a:xfrm>
            <a:off x="9458960" y="2344618"/>
            <a:ext cx="2489200" cy="369332"/>
          </a:xfrm>
          <a:prstGeom prst="rect">
            <a:avLst/>
          </a:prstGeom>
          <a:noFill/>
        </p:spPr>
        <p:txBody>
          <a:bodyPr wrap="square" rtlCol="0">
            <a:spAutoFit/>
          </a:bodyPr>
          <a:lstStyle/>
          <a:p>
            <a:r>
              <a:rPr lang="en-GB" dirty="0"/>
              <a:t>Motivation</a:t>
            </a:r>
          </a:p>
        </p:txBody>
      </p:sp>
      <p:sp>
        <p:nvSpPr>
          <p:cNvPr id="7" name="TextBox 6">
            <a:extLst>
              <a:ext uri="{FF2B5EF4-FFF2-40B4-BE49-F238E27FC236}">
                <a16:creationId xmlns:a16="http://schemas.microsoft.com/office/drawing/2014/main" id="{79AE1E24-3794-04AD-B329-5FF478871070}"/>
              </a:ext>
            </a:extLst>
          </p:cNvPr>
          <p:cNvSpPr txBox="1"/>
          <p:nvPr/>
        </p:nvSpPr>
        <p:spPr>
          <a:xfrm>
            <a:off x="2486660" y="6261668"/>
            <a:ext cx="7896860" cy="369332"/>
          </a:xfrm>
          <a:prstGeom prst="rect">
            <a:avLst/>
          </a:prstGeom>
          <a:noFill/>
        </p:spPr>
        <p:txBody>
          <a:bodyPr wrap="square" rtlCol="0">
            <a:spAutoFit/>
          </a:bodyPr>
          <a:lstStyle/>
          <a:p>
            <a:r>
              <a:rPr lang="en-GB" dirty="0"/>
              <a:t>New complex terminology to grapple with – </a:t>
            </a:r>
            <a:r>
              <a:rPr lang="en-GB" i="1" dirty="0"/>
              <a:t>chiasmus, anaphora, asyndeton…</a:t>
            </a:r>
            <a:endParaRPr lang="en-GB" dirty="0"/>
          </a:p>
        </p:txBody>
      </p:sp>
      <p:sp>
        <p:nvSpPr>
          <p:cNvPr id="9" name="TextBox 8">
            <a:extLst>
              <a:ext uri="{FF2B5EF4-FFF2-40B4-BE49-F238E27FC236}">
                <a16:creationId xmlns:a16="http://schemas.microsoft.com/office/drawing/2014/main" id="{2C600CDE-5711-8096-384D-DBEA904B21A6}"/>
              </a:ext>
            </a:extLst>
          </p:cNvPr>
          <p:cNvSpPr txBox="1"/>
          <p:nvPr/>
        </p:nvSpPr>
        <p:spPr>
          <a:xfrm>
            <a:off x="243840" y="3497887"/>
            <a:ext cx="2613660" cy="646331"/>
          </a:xfrm>
          <a:prstGeom prst="rect">
            <a:avLst/>
          </a:prstGeom>
          <a:noFill/>
        </p:spPr>
        <p:txBody>
          <a:bodyPr wrap="square" rtlCol="0">
            <a:spAutoFit/>
          </a:bodyPr>
          <a:lstStyle/>
          <a:p>
            <a:r>
              <a:rPr lang="en-GB" dirty="0"/>
              <a:t>Different to what they have been told in English</a:t>
            </a:r>
          </a:p>
        </p:txBody>
      </p:sp>
    </p:spTree>
    <p:extLst>
      <p:ext uri="{BB962C8B-B14F-4D97-AF65-F5344CB8AC3E}">
        <p14:creationId xmlns:p14="http://schemas.microsoft.com/office/powerpoint/2010/main" val="279845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rPr>
              <a:t>Literature in Latin/Greek</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489364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Don’t leave this skill until Y11 – introduce</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it into your KS3 curriculum (if you have one)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Pre-teach</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plot</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GB" sz="2400" baseline="0" dirty="0">
                <a:solidFill>
                  <a:prstClr val="black"/>
                </a:solidFill>
                <a:latin typeface="Calibri" panose="020F0502020204030204"/>
              </a:rPr>
              <a:t>Consider teaching in dual translation.</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Comic </a:t>
            </a:r>
            <a:r>
              <a:rPr kumimoji="0" lang="en-GB" sz="2400" b="0" i="0" u="none" strike="noStrike" kern="1200" cap="none" spc="0" normalizeH="0" noProof="0" dirty="0" err="1">
                <a:ln>
                  <a:noFill/>
                </a:ln>
                <a:solidFill>
                  <a:prstClr val="black"/>
                </a:solidFill>
                <a:effectLst/>
                <a:uLnTx/>
                <a:uFillTx/>
                <a:latin typeface="Calibri" panose="020F0502020204030204"/>
                <a:ea typeface="+mn-ea"/>
                <a:cs typeface="+mn-cs"/>
              </a:rPr>
              <a:t>stri</a:t>
            </a:r>
            <a:r>
              <a:rPr lang="en-GB" sz="2400" dirty="0">
                <a:solidFill>
                  <a:prstClr val="black"/>
                </a:solidFill>
                <a:latin typeface="Calibri" panose="020F0502020204030204"/>
              </a:rPr>
              <a:t>p of narratives</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Get</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students excited about the text</a:t>
            </a:r>
          </a:p>
          <a:p>
            <a:pPr marL="342900" lvl="0" indent="-342900">
              <a:buFontTx/>
              <a:buChar char="-"/>
              <a:defRPr/>
            </a:pPr>
            <a:r>
              <a:rPr lang="en-GB" sz="2400" dirty="0">
                <a:solidFill>
                  <a:prstClr val="black"/>
                </a:solidFill>
                <a:latin typeface="Calibri" panose="020F0502020204030204"/>
              </a:rPr>
              <a:t>Familiarisation </a:t>
            </a:r>
            <a:r>
              <a:rPr lang="en-GB"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a:t>
            </a:r>
            <a:r>
              <a:rPr lang="en-GB" sz="2400" dirty="0">
                <a:solidFill>
                  <a:prstClr val="black"/>
                </a:solidFill>
              </a:rPr>
              <a:t>Analysis </a:t>
            </a:r>
            <a:r>
              <a:rPr lang="en-GB"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a:t>
            </a:r>
            <a:r>
              <a:rPr lang="en-GB" sz="2400" dirty="0">
                <a:solidFill>
                  <a:prstClr val="black"/>
                </a:solidFill>
              </a:rPr>
              <a:t>Consolidation </a:t>
            </a:r>
            <a:r>
              <a:rPr lang="en-GB"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a:t>
            </a:r>
            <a:r>
              <a:rPr lang="en-GB" sz="2400" dirty="0">
                <a:solidFill>
                  <a:prstClr val="black"/>
                </a:solidFill>
              </a:rPr>
              <a:t>Regular quizzing &amp; feedback</a:t>
            </a:r>
          </a:p>
          <a:p>
            <a:pPr marL="800100" lvl="1" indent="-342900">
              <a:buFontTx/>
              <a:buChar char="-"/>
              <a:defRPr/>
            </a:pPr>
            <a:r>
              <a:rPr lang="en-GB" sz="2400" dirty="0">
                <a:solidFill>
                  <a:prstClr val="black"/>
                </a:solidFill>
              </a:rPr>
              <a:t>Familiarisation: identify people &amp; places, GCSE vocabulary, match the translation to the lines, gap fills of key vocabulary</a:t>
            </a:r>
          </a:p>
          <a:p>
            <a:pPr marL="342900" lvl="0" indent="-342900">
              <a:buFontTx/>
              <a:buChar char="-"/>
              <a:defRPr/>
            </a:pPr>
            <a:r>
              <a:rPr lang="en-GB" sz="2400" noProof="0" dirty="0">
                <a:solidFill>
                  <a:prstClr val="black"/>
                </a:solidFill>
                <a:latin typeface="Calibri" panose="020F0502020204030204"/>
              </a:rPr>
              <a:t>Identify ‘anchor words’</a:t>
            </a:r>
          </a:p>
          <a:p>
            <a:pPr marL="342900" lvl="0" indent="-342900">
              <a:buFontTx/>
              <a:buChar char="-"/>
              <a:defRPr/>
            </a:pPr>
            <a:r>
              <a:rPr lang="en-GB" sz="2400" dirty="0">
                <a:solidFill>
                  <a:prstClr val="black"/>
                </a:solidFill>
                <a:latin typeface="Calibri" panose="020F0502020204030204"/>
              </a:rPr>
              <a:t>Prioritise &amp; pick your battles</a:t>
            </a:r>
            <a:endParaRPr lang="en-GB" sz="2400" noProof="0" dirty="0">
              <a:solidFill>
                <a:prstClr val="black"/>
              </a:solidFill>
              <a:latin typeface="Calibri" panose="020F0502020204030204"/>
            </a:endParaRPr>
          </a:p>
          <a:p>
            <a:pPr marL="342900" lvl="0" indent="-342900">
              <a:buFontTx/>
              <a:buChar char="-"/>
              <a:defRPr/>
            </a:pPr>
            <a:r>
              <a:rPr kumimoji="0" lang="en-GB" sz="2400" b="0" i="0" u="none" strike="noStrike" kern="1200" cap="none" spc="0" normalizeH="0" baseline="0" dirty="0">
                <a:ln>
                  <a:noFill/>
                </a:ln>
                <a:solidFill>
                  <a:prstClr val="black"/>
                </a:solidFill>
                <a:effectLst/>
                <a:uLnTx/>
                <a:uFillTx/>
                <a:latin typeface="Calibri" panose="020F0502020204030204"/>
                <a:ea typeface="+mn-ea"/>
                <a:cs typeface="+mn-cs"/>
              </a:rPr>
              <a:t>JCT Article by Coe &amp;</a:t>
            </a:r>
            <a:r>
              <a:rPr lang="en-GB" sz="2400" dirty="0">
                <a:solidFill>
                  <a:prstClr val="black"/>
                </a:solidFill>
              </a:rPr>
              <a:t> Hunt (2022) </a:t>
            </a:r>
            <a:r>
              <a:rPr lang="en-GB" sz="2400" dirty="0">
                <a:solidFill>
                  <a:prstClr val="black"/>
                </a:solidFill>
                <a:hlinkClick r:id="rId2"/>
              </a:rPr>
              <a:t>https://www.cambridge.org/core/journals/journal-of-classics-teaching/article/adaptive-teaching-for-gcse-and-a-level-classical-literature/0CE1C94B3B65F59E2AFFC4ACDEC5E3ED</a:t>
            </a:r>
            <a:r>
              <a:rPr lang="en-GB" sz="2400" dirty="0">
                <a:solidFill>
                  <a:prstClr val="black"/>
                </a:solidFill>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34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Thinking Face emoji Meaning | Dictionary.com">
            <a:extLst>
              <a:ext uri="{FF2B5EF4-FFF2-40B4-BE49-F238E27FC236}">
                <a16:creationId xmlns:a16="http://schemas.microsoft.com/office/drawing/2014/main" id="{D7C06A33-2D89-DDB2-4074-05E76E3C6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3429000"/>
            <a:ext cx="1590040" cy="1590040"/>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CF08D9FA-0B12-AEB7-4DB7-B5123D983E4E}"/>
              </a:ext>
            </a:extLst>
          </p:cNvPr>
          <p:cNvSpPr/>
          <p:nvPr/>
        </p:nvSpPr>
        <p:spPr>
          <a:xfrm>
            <a:off x="1412240" y="111760"/>
            <a:ext cx="10596880" cy="3108940"/>
          </a:xfrm>
          <a:prstGeom prst="cloudCallout">
            <a:avLst>
              <a:gd name="adj1" fmla="val -47238"/>
              <a:gd name="adj2" fmla="val 62343"/>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Does our subject disadvantage subjects with differing and varying needs?</a:t>
            </a:r>
          </a:p>
        </p:txBody>
      </p:sp>
      <p:sp>
        <p:nvSpPr>
          <p:cNvPr id="5" name="TextBox 4">
            <a:extLst>
              <a:ext uri="{FF2B5EF4-FFF2-40B4-BE49-F238E27FC236}">
                <a16:creationId xmlns:a16="http://schemas.microsoft.com/office/drawing/2014/main" id="{19DFA619-0219-D02A-D479-804CC51710D1}"/>
              </a:ext>
            </a:extLst>
          </p:cNvPr>
          <p:cNvSpPr txBox="1"/>
          <p:nvPr/>
        </p:nvSpPr>
        <p:spPr>
          <a:xfrm>
            <a:off x="3281680" y="3567837"/>
            <a:ext cx="8910320" cy="1938992"/>
          </a:xfrm>
          <a:prstGeom prst="rect">
            <a:avLst/>
          </a:prstGeom>
          <a:noFill/>
        </p:spPr>
        <p:txBody>
          <a:bodyPr wrap="square">
            <a:spAutoFit/>
          </a:bodyPr>
          <a:lstStyle/>
          <a:p>
            <a:r>
              <a:rPr kumimoji="0" lang="en-US"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Latin “</a:t>
            </a:r>
            <a:r>
              <a:rPr kumimoji="0" lang="en-US" altLang="en-US" sz="2400" b="0"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is considerably more difficult than most of the other subjects in almost the entire ability range</a:t>
            </a:r>
            <a:r>
              <a:rPr kumimoji="0" lang="en-US"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and that “</a:t>
            </a:r>
            <a:r>
              <a:rPr kumimoji="0" lang="en-US" altLang="en-US" sz="2400" b="1" i="1" u="none" strike="noStrike" cap="none" normalizeH="0" baseline="0" dirty="0">
                <a:ln>
                  <a:noFill/>
                </a:ln>
                <a:solidFill>
                  <a:srgbClr val="000000"/>
                </a:solidFill>
                <a:effectLst/>
                <a:latin typeface="Calibri" panose="020F0502020204030204" pitchFamily="34" charset="0"/>
                <a:cs typeface="Calibri" panose="020F0502020204030204" pitchFamily="34" charset="0"/>
              </a:rPr>
              <a:t>GCSE Latin is over two grades harder than the easiest subjects at lower grades</a:t>
            </a:r>
            <a:r>
              <a:rPr kumimoji="0" lang="en-US" altLang="en-US" sz="2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r>
              <a:rPr kumimoji="0" lang="en-US"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p>
          <a:p>
            <a:pPr algn="r"/>
            <a:endParaRPr lang="en-GB" sz="2400" dirty="0"/>
          </a:p>
          <a:p>
            <a:pPr algn="r"/>
            <a:r>
              <a:rPr lang="en-GB" sz="2400" dirty="0"/>
              <a:t>He, Stockford &amp; Meadows (2018)</a:t>
            </a:r>
            <a:endParaRPr kumimoji="0" lang="en-US" altLang="en-US" sz="2400" b="0" i="0" u="none" strike="noStrike" cap="none" normalizeH="0" baseline="0" dirty="0">
              <a:ln>
                <a:noFill/>
              </a:ln>
              <a:solidFill>
                <a:schemeClr val="tx1"/>
              </a:solidFill>
              <a:effectLst/>
            </a:endParaRPr>
          </a:p>
        </p:txBody>
      </p:sp>
      <p:sp>
        <p:nvSpPr>
          <p:cNvPr id="7" name="TextBox 6">
            <a:extLst>
              <a:ext uri="{FF2B5EF4-FFF2-40B4-BE49-F238E27FC236}">
                <a16:creationId xmlns:a16="http://schemas.microsoft.com/office/drawing/2014/main" id="{3EB4D305-4901-E97F-7374-72A8BE6EE111}"/>
              </a:ext>
            </a:extLst>
          </p:cNvPr>
          <p:cNvSpPr txBox="1"/>
          <p:nvPr/>
        </p:nvSpPr>
        <p:spPr>
          <a:xfrm>
            <a:off x="0" y="6334780"/>
            <a:ext cx="12141200" cy="523220"/>
          </a:xfrm>
          <a:prstGeom prst="rect">
            <a:avLst/>
          </a:prstGeom>
          <a:noFill/>
        </p:spPr>
        <p:txBody>
          <a:bodyPr wrap="square">
            <a:spAutoFit/>
          </a:bodyPr>
          <a:lstStyle/>
          <a:p>
            <a:pPr algn="l"/>
            <a:r>
              <a:rPr lang="en-GB" sz="1400" b="0" i="0" dirty="0" err="1">
                <a:solidFill>
                  <a:srgbClr val="333333"/>
                </a:solidFill>
                <a:effectLst/>
                <a:latin typeface="Open Sans" panose="020B0606030504020204" pitchFamily="34" charset="0"/>
              </a:rPr>
              <a:t>Qingping</a:t>
            </a:r>
            <a:r>
              <a:rPr lang="en-GB" sz="1400" b="0" i="0" dirty="0">
                <a:solidFill>
                  <a:srgbClr val="333333"/>
                </a:solidFill>
                <a:effectLst/>
                <a:latin typeface="Open Sans" panose="020B0606030504020204" pitchFamily="34" charset="0"/>
              </a:rPr>
              <a:t> He, Ian Stockford &amp; Michelle Meadows (2018) Inter-subject comparability of examination standards in GCSE and GCE in England, Oxford Review of Education, 44:4, 494-513, DOI: </a:t>
            </a:r>
            <a:r>
              <a:rPr lang="en-GB" sz="1400" b="0" i="0" u="sng" dirty="0">
                <a:solidFill>
                  <a:srgbClr val="333333"/>
                </a:solidFill>
                <a:effectLst/>
                <a:latin typeface="Open Sans" panose="020B0606030504020204" pitchFamily="34" charset="0"/>
                <a:hlinkClick r:id="rId3"/>
              </a:rPr>
              <a:t>10.1080/03054985.2018.1430562</a:t>
            </a:r>
            <a:endParaRPr lang="en-GB" sz="1400" b="0" i="0" dirty="0">
              <a:solidFill>
                <a:srgbClr val="333333"/>
              </a:solidFill>
              <a:effectLst/>
              <a:latin typeface="Open Sans" panose="020B0606030504020204" pitchFamily="34" charset="0"/>
            </a:endParaRPr>
          </a:p>
        </p:txBody>
      </p:sp>
    </p:spTree>
    <p:extLst>
      <p:ext uri="{BB962C8B-B14F-4D97-AF65-F5344CB8AC3E}">
        <p14:creationId xmlns:p14="http://schemas.microsoft.com/office/powerpoint/2010/main" val="44227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24397C3-569D-4297-BAC9-94A89FF0F9DC}"/>
              </a:ext>
            </a:extLst>
          </p:cNvPr>
          <p:cNvPicPr>
            <a:picLocks noChangeAspect="1"/>
          </p:cNvPicPr>
          <p:nvPr/>
        </p:nvPicPr>
        <p:blipFill>
          <a:blip r:embed="rId2"/>
          <a:stretch>
            <a:fillRect/>
          </a:stretch>
        </p:blipFill>
        <p:spPr>
          <a:xfrm>
            <a:off x="1266031" y="84728"/>
            <a:ext cx="9586913" cy="6688544"/>
          </a:xfrm>
          <a:prstGeom prst="rect">
            <a:avLst/>
          </a:prstGeom>
        </p:spPr>
      </p:pic>
    </p:spTree>
    <p:extLst>
      <p:ext uri="{BB962C8B-B14F-4D97-AF65-F5344CB8AC3E}">
        <p14:creationId xmlns:p14="http://schemas.microsoft.com/office/powerpoint/2010/main" val="141134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44C6C-EB59-16B5-9702-9DAF603B2CE4}"/>
              </a:ext>
            </a:extLst>
          </p:cNvPr>
          <p:cNvPicPr>
            <a:picLocks noChangeAspect="1"/>
          </p:cNvPicPr>
          <p:nvPr/>
        </p:nvPicPr>
        <p:blipFill>
          <a:blip r:embed="rId2"/>
          <a:stretch>
            <a:fillRect/>
          </a:stretch>
        </p:blipFill>
        <p:spPr>
          <a:xfrm>
            <a:off x="121920" y="139288"/>
            <a:ext cx="11948160" cy="3812427"/>
          </a:xfrm>
          <a:prstGeom prst="rect">
            <a:avLst/>
          </a:prstGeom>
        </p:spPr>
      </p:pic>
    </p:spTree>
    <p:extLst>
      <p:ext uri="{BB962C8B-B14F-4D97-AF65-F5344CB8AC3E}">
        <p14:creationId xmlns:p14="http://schemas.microsoft.com/office/powerpoint/2010/main" val="831369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FD76E-5929-5823-52C0-3D6FD7132F03}"/>
              </a:ext>
            </a:extLst>
          </p:cNvPr>
          <p:cNvPicPr>
            <a:picLocks noChangeAspect="1"/>
          </p:cNvPicPr>
          <p:nvPr/>
        </p:nvPicPr>
        <p:blipFill>
          <a:blip r:embed="rId2"/>
          <a:stretch>
            <a:fillRect/>
          </a:stretch>
        </p:blipFill>
        <p:spPr>
          <a:xfrm>
            <a:off x="1134950" y="33996"/>
            <a:ext cx="9922100" cy="6790008"/>
          </a:xfrm>
          <a:prstGeom prst="rect">
            <a:avLst/>
          </a:prstGeom>
        </p:spPr>
      </p:pic>
    </p:spTree>
    <p:extLst>
      <p:ext uri="{BB962C8B-B14F-4D97-AF65-F5344CB8AC3E}">
        <p14:creationId xmlns:p14="http://schemas.microsoft.com/office/powerpoint/2010/main" val="2792760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9157-1838-458A-9C07-315208A1BFE5}"/>
              </a:ext>
            </a:extLst>
          </p:cNvPr>
          <p:cNvPicPr>
            <a:picLocks noChangeAspect="1"/>
          </p:cNvPicPr>
          <p:nvPr/>
        </p:nvPicPr>
        <p:blipFill>
          <a:blip r:embed="rId2"/>
          <a:stretch>
            <a:fillRect/>
          </a:stretch>
        </p:blipFill>
        <p:spPr>
          <a:xfrm>
            <a:off x="117406" y="169586"/>
            <a:ext cx="6365831" cy="2901605"/>
          </a:xfrm>
          <a:prstGeom prst="rect">
            <a:avLst/>
          </a:prstGeom>
        </p:spPr>
      </p:pic>
      <p:pic>
        <p:nvPicPr>
          <p:cNvPr id="5" name="Picture 4">
            <a:extLst>
              <a:ext uri="{FF2B5EF4-FFF2-40B4-BE49-F238E27FC236}">
                <a16:creationId xmlns:a16="http://schemas.microsoft.com/office/drawing/2014/main" id="{8E0A2F21-8CB8-4483-92D8-EA185BFB7C3E}"/>
              </a:ext>
            </a:extLst>
          </p:cNvPr>
          <p:cNvPicPr>
            <a:picLocks noChangeAspect="1"/>
          </p:cNvPicPr>
          <p:nvPr/>
        </p:nvPicPr>
        <p:blipFill>
          <a:blip r:embed="rId3"/>
          <a:stretch>
            <a:fillRect/>
          </a:stretch>
        </p:blipFill>
        <p:spPr>
          <a:xfrm>
            <a:off x="239181" y="3329609"/>
            <a:ext cx="6244056" cy="2216425"/>
          </a:xfrm>
          <a:prstGeom prst="rect">
            <a:avLst/>
          </a:prstGeom>
        </p:spPr>
      </p:pic>
      <p:sp>
        <p:nvSpPr>
          <p:cNvPr id="6" name="Rectangle 5">
            <a:extLst>
              <a:ext uri="{FF2B5EF4-FFF2-40B4-BE49-F238E27FC236}">
                <a16:creationId xmlns:a16="http://schemas.microsoft.com/office/drawing/2014/main" id="{174E3D8B-1DE5-41BC-8527-35420BCDFED6}"/>
              </a:ext>
            </a:extLst>
          </p:cNvPr>
          <p:cNvSpPr/>
          <p:nvPr/>
        </p:nvSpPr>
        <p:spPr>
          <a:xfrm>
            <a:off x="6231834" y="152983"/>
            <a:ext cx="5860303" cy="54675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Names &amp; Places</a:t>
            </a:r>
          </a:p>
        </p:txBody>
      </p:sp>
      <p:sp>
        <p:nvSpPr>
          <p:cNvPr id="7" name="TextBox 6">
            <a:extLst>
              <a:ext uri="{FF2B5EF4-FFF2-40B4-BE49-F238E27FC236}">
                <a16:creationId xmlns:a16="http://schemas.microsoft.com/office/drawing/2014/main" id="{49167E3C-D3DB-4578-B8DA-2C4E9A83A34E}"/>
              </a:ext>
            </a:extLst>
          </p:cNvPr>
          <p:cNvSpPr txBox="1"/>
          <p:nvPr/>
        </p:nvSpPr>
        <p:spPr>
          <a:xfrm>
            <a:off x="6373104" y="895546"/>
            <a:ext cx="5719033" cy="3970318"/>
          </a:xfrm>
          <a:prstGeom prst="rect">
            <a:avLst/>
          </a:prstGeom>
          <a:noFill/>
        </p:spPr>
        <p:txBody>
          <a:bodyPr wrap="square" rtlCol="0">
            <a:spAutoFit/>
          </a:bodyPr>
          <a:lstStyle/>
          <a:p>
            <a:r>
              <a:rPr lang="en-GB" dirty="0"/>
              <a:t>Line 28 – fish eaters</a:t>
            </a:r>
          </a:p>
          <a:p>
            <a:endParaRPr lang="en-GB" dirty="0"/>
          </a:p>
          <a:p>
            <a:r>
              <a:rPr lang="en-GB" dirty="0"/>
              <a:t>Line 30 – Persian, Cambyses</a:t>
            </a:r>
          </a:p>
          <a:p>
            <a:endParaRPr lang="en-GB" dirty="0"/>
          </a:p>
          <a:p>
            <a:endParaRPr lang="en-GB" dirty="0"/>
          </a:p>
          <a:p>
            <a:endParaRPr lang="en-GB" dirty="0"/>
          </a:p>
          <a:p>
            <a:endParaRPr lang="en-GB" dirty="0"/>
          </a:p>
          <a:p>
            <a:endParaRPr lang="en-GB" dirty="0"/>
          </a:p>
          <a:p>
            <a:endParaRPr lang="en-GB" dirty="0"/>
          </a:p>
          <a:p>
            <a:r>
              <a:rPr lang="en-GB" dirty="0"/>
              <a:t>Line 34 – Ethiopian; as spies</a:t>
            </a:r>
          </a:p>
          <a:p>
            <a:endParaRPr lang="en-GB" dirty="0"/>
          </a:p>
          <a:p>
            <a:r>
              <a:rPr lang="en-GB" dirty="0"/>
              <a:t>Line 35 – of Persia</a:t>
            </a:r>
          </a:p>
          <a:p>
            <a:endParaRPr lang="en-GB" dirty="0"/>
          </a:p>
          <a:p>
            <a:r>
              <a:rPr lang="en-GB" dirty="0"/>
              <a:t>Line 37  as spies</a:t>
            </a:r>
          </a:p>
        </p:txBody>
      </p:sp>
      <p:sp>
        <p:nvSpPr>
          <p:cNvPr id="8" name="Rectangle 7">
            <a:extLst>
              <a:ext uri="{FF2B5EF4-FFF2-40B4-BE49-F238E27FC236}">
                <a16:creationId xmlns:a16="http://schemas.microsoft.com/office/drawing/2014/main" id="{9C91D27F-EB7F-41BD-82FA-5801CE1991F8}"/>
              </a:ext>
            </a:extLst>
          </p:cNvPr>
          <p:cNvSpPr/>
          <p:nvPr/>
        </p:nvSpPr>
        <p:spPr>
          <a:xfrm>
            <a:off x="257953" y="1133934"/>
            <a:ext cx="1079234"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ED89016-4A79-4C4B-A504-FEAA7631E0A7}"/>
              </a:ext>
            </a:extLst>
          </p:cNvPr>
          <p:cNvSpPr/>
          <p:nvPr/>
        </p:nvSpPr>
        <p:spPr>
          <a:xfrm>
            <a:off x="1337188" y="1133934"/>
            <a:ext cx="1079234"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C6CACEE-039C-471A-935A-7EEC374FC7EA}"/>
              </a:ext>
            </a:extLst>
          </p:cNvPr>
          <p:cNvSpPr/>
          <p:nvPr/>
        </p:nvSpPr>
        <p:spPr>
          <a:xfrm>
            <a:off x="4694904" y="248328"/>
            <a:ext cx="1401096"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9AD290B-0671-4EDB-B86C-655825EA080E}"/>
              </a:ext>
            </a:extLst>
          </p:cNvPr>
          <p:cNvSpPr/>
          <p:nvPr/>
        </p:nvSpPr>
        <p:spPr>
          <a:xfrm>
            <a:off x="257953" y="3317567"/>
            <a:ext cx="1207053"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12F9759-B664-4B95-9493-600500DDD139}"/>
              </a:ext>
            </a:extLst>
          </p:cNvPr>
          <p:cNvSpPr/>
          <p:nvPr/>
        </p:nvSpPr>
        <p:spPr>
          <a:xfrm>
            <a:off x="1560812" y="3779128"/>
            <a:ext cx="1018787"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09BCF4B-6E69-4792-8220-09F7DC6EE6BC}"/>
              </a:ext>
            </a:extLst>
          </p:cNvPr>
          <p:cNvSpPr/>
          <p:nvPr/>
        </p:nvSpPr>
        <p:spPr>
          <a:xfrm>
            <a:off x="2443605" y="3329609"/>
            <a:ext cx="948524"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D783F11-1860-4AAB-AC5E-BA4EEAB95FDE}"/>
              </a:ext>
            </a:extLst>
          </p:cNvPr>
          <p:cNvSpPr/>
          <p:nvPr/>
        </p:nvSpPr>
        <p:spPr>
          <a:xfrm>
            <a:off x="2674663" y="4632384"/>
            <a:ext cx="948524" cy="35606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01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animEffect transition="in" filter="fade">
                                      <p:cBhvr>
                                        <p:cTn id="17" dur="500"/>
                                        <p:tgtEl>
                                          <p:spTgt spid="7">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1" end="11"/>
                                            </p:txEl>
                                          </p:spTgt>
                                        </p:tgtEl>
                                        <p:attrNameLst>
                                          <p:attrName>style.visibility</p:attrName>
                                        </p:attrNameLst>
                                      </p:cBhvr>
                                      <p:to>
                                        <p:strVal val="visible"/>
                                      </p:to>
                                    </p:set>
                                    <p:animEffect transition="in" filter="fade">
                                      <p:cBhvr>
                                        <p:cTn id="22" dur="500"/>
                                        <p:tgtEl>
                                          <p:spTgt spid="7">
                                            <p:txEl>
                                              <p:pRg st="11" end="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animEffect transition="in" filter="fade">
                                      <p:cBhvr>
                                        <p:cTn id="27"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0893D-4F05-4AB6-A4B3-16169AF73FDB}"/>
              </a:ext>
            </a:extLst>
          </p:cNvPr>
          <p:cNvPicPr>
            <a:picLocks noChangeAspect="1"/>
          </p:cNvPicPr>
          <p:nvPr/>
        </p:nvPicPr>
        <p:blipFill>
          <a:blip r:embed="rId2"/>
          <a:stretch>
            <a:fillRect/>
          </a:stretch>
        </p:blipFill>
        <p:spPr>
          <a:xfrm>
            <a:off x="117406" y="169586"/>
            <a:ext cx="6365831" cy="2901605"/>
          </a:xfrm>
          <a:prstGeom prst="rect">
            <a:avLst/>
          </a:prstGeom>
        </p:spPr>
      </p:pic>
      <p:pic>
        <p:nvPicPr>
          <p:cNvPr id="3" name="Picture 2">
            <a:extLst>
              <a:ext uri="{FF2B5EF4-FFF2-40B4-BE49-F238E27FC236}">
                <a16:creationId xmlns:a16="http://schemas.microsoft.com/office/drawing/2014/main" id="{0AFED932-9D27-4405-A1F2-0BD93C672978}"/>
              </a:ext>
            </a:extLst>
          </p:cNvPr>
          <p:cNvPicPr>
            <a:picLocks noChangeAspect="1"/>
          </p:cNvPicPr>
          <p:nvPr/>
        </p:nvPicPr>
        <p:blipFill>
          <a:blip r:embed="rId3"/>
          <a:stretch>
            <a:fillRect/>
          </a:stretch>
        </p:blipFill>
        <p:spPr>
          <a:xfrm>
            <a:off x="239181" y="3329609"/>
            <a:ext cx="6244056" cy="2216425"/>
          </a:xfrm>
          <a:prstGeom prst="rect">
            <a:avLst/>
          </a:prstGeom>
        </p:spPr>
      </p:pic>
      <p:sp>
        <p:nvSpPr>
          <p:cNvPr id="4" name="Rectangle 3">
            <a:extLst>
              <a:ext uri="{FF2B5EF4-FFF2-40B4-BE49-F238E27FC236}">
                <a16:creationId xmlns:a16="http://schemas.microsoft.com/office/drawing/2014/main" id="{81491FF5-8A36-45C0-9708-FF209AFF1A6B}"/>
              </a:ext>
            </a:extLst>
          </p:cNvPr>
          <p:cNvSpPr/>
          <p:nvPr/>
        </p:nvSpPr>
        <p:spPr>
          <a:xfrm>
            <a:off x="6011159" y="6147526"/>
            <a:ext cx="5996138" cy="54675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GCSE Vocabulary</a:t>
            </a:r>
          </a:p>
        </p:txBody>
      </p:sp>
      <p:sp>
        <p:nvSpPr>
          <p:cNvPr id="5" name="TextBox 4">
            <a:extLst>
              <a:ext uri="{FF2B5EF4-FFF2-40B4-BE49-F238E27FC236}">
                <a16:creationId xmlns:a16="http://schemas.microsoft.com/office/drawing/2014/main" id="{C1B4AC9E-13E2-4347-93BC-90D990F5B8C2}"/>
              </a:ext>
            </a:extLst>
          </p:cNvPr>
          <p:cNvSpPr txBox="1"/>
          <p:nvPr/>
        </p:nvSpPr>
        <p:spPr>
          <a:xfrm>
            <a:off x="6371302" y="41880"/>
            <a:ext cx="5651927" cy="5450851"/>
          </a:xfrm>
          <a:prstGeom prst="rect">
            <a:avLst/>
          </a:prstGeom>
          <a:noFill/>
        </p:spPr>
        <p:txBody>
          <a:bodyPr wrap="square" rtlCol="0">
            <a:spAutoFit/>
          </a:bodyPr>
          <a:lstStyle/>
          <a:p>
            <a:pPr>
              <a:lnSpc>
                <a:spcPct val="150000"/>
              </a:lnSpc>
            </a:pPr>
            <a:r>
              <a:rPr lang="en-GB" dirty="0"/>
              <a:t>Line 28: these; indeed; therefore; men; arrived</a:t>
            </a:r>
          </a:p>
          <a:p>
            <a:pPr>
              <a:lnSpc>
                <a:spcPct val="150000"/>
              </a:lnSpc>
            </a:pPr>
            <a:r>
              <a:rPr lang="en-GB" dirty="0"/>
              <a:t>Line 29: the gifts; they said; these things</a:t>
            </a:r>
          </a:p>
          <a:p>
            <a:pPr>
              <a:lnSpc>
                <a:spcPct val="150000"/>
              </a:lnSpc>
            </a:pPr>
            <a:r>
              <a:rPr lang="en-GB" dirty="0"/>
              <a:t>Line 30: wishes; friend; guest friend;</a:t>
            </a:r>
          </a:p>
          <a:p>
            <a:pPr>
              <a:lnSpc>
                <a:spcPct val="150000"/>
              </a:lnSpc>
            </a:pPr>
            <a:r>
              <a:rPr lang="en-GB" dirty="0"/>
              <a:t>Line 31: to you; to be; us; </a:t>
            </a:r>
          </a:p>
          <a:p>
            <a:pPr>
              <a:lnSpc>
                <a:spcPct val="150000"/>
              </a:lnSpc>
            </a:pPr>
            <a:r>
              <a:rPr lang="en-GB" dirty="0"/>
              <a:t>Line 32: ordering; gifts; these to you; he himself; very much</a:t>
            </a:r>
          </a:p>
          <a:p>
            <a:pPr>
              <a:lnSpc>
                <a:spcPct val="150000"/>
              </a:lnSpc>
            </a:pPr>
            <a:r>
              <a:rPr lang="en-GB" dirty="0"/>
              <a:t>Line 33</a:t>
            </a:r>
          </a:p>
          <a:p>
            <a:pPr>
              <a:lnSpc>
                <a:spcPct val="150000"/>
              </a:lnSpc>
            </a:pPr>
            <a:endParaRPr lang="en-GB" dirty="0"/>
          </a:p>
          <a:p>
            <a:pPr>
              <a:lnSpc>
                <a:spcPct val="150000"/>
              </a:lnSpc>
            </a:pPr>
            <a:r>
              <a:rPr lang="en-GB" dirty="0"/>
              <a:t>Line 34: having learned; that; them</a:t>
            </a:r>
          </a:p>
          <a:p>
            <a:pPr>
              <a:lnSpc>
                <a:spcPct val="150000"/>
              </a:lnSpc>
            </a:pPr>
            <a:r>
              <a:rPr lang="en-GB" dirty="0"/>
              <a:t>Line 35: neither; gifts; you; send</a:t>
            </a:r>
          </a:p>
          <a:p>
            <a:pPr>
              <a:lnSpc>
                <a:spcPct val="150000"/>
              </a:lnSpc>
            </a:pPr>
            <a:r>
              <a:rPr lang="en-GB" dirty="0"/>
              <a:t>Line 36: carrying; my; guest-friend; to be; nor; you;</a:t>
            </a:r>
          </a:p>
          <a:p>
            <a:pPr>
              <a:lnSpc>
                <a:spcPct val="150000"/>
              </a:lnSpc>
            </a:pPr>
            <a:r>
              <a:rPr lang="en-GB" dirty="0"/>
              <a:t>Line 37: speak; the truth; my; </a:t>
            </a:r>
          </a:p>
          <a:p>
            <a:pPr>
              <a:lnSpc>
                <a:spcPct val="150000"/>
              </a:lnSpc>
            </a:pPr>
            <a:r>
              <a:rPr lang="en-GB" dirty="0"/>
              <a:t>Line 38: nor; that; man; is; just</a:t>
            </a:r>
          </a:p>
        </p:txBody>
      </p:sp>
      <p:sp>
        <p:nvSpPr>
          <p:cNvPr id="6" name="Rectangle 5">
            <a:extLst>
              <a:ext uri="{FF2B5EF4-FFF2-40B4-BE49-F238E27FC236}">
                <a16:creationId xmlns:a16="http://schemas.microsoft.com/office/drawing/2014/main" id="{643E2AC5-645F-4248-98B8-7EF216F7D6F6}"/>
              </a:ext>
            </a:extLst>
          </p:cNvPr>
          <p:cNvSpPr/>
          <p:nvPr/>
        </p:nvSpPr>
        <p:spPr>
          <a:xfrm>
            <a:off x="2677365" y="216387"/>
            <a:ext cx="783590"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8DB4267-7C92-4596-A43E-5CE798121105}"/>
              </a:ext>
            </a:extLst>
          </p:cNvPr>
          <p:cNvSpPr/>
          <p:nvPr/>
        </p:nvSpPr>
        <p:spPr>
          <a:xfrm>
            <a:off x="951804" y="4665484"/>
            <a:ext cx="700015"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DCC8561-B8B0-4D22-A79B-4C4DADFC8BA2}"/>
              </a:ext>
            </a:extLst>
          </p:cNvPr>
          <p:cNvSpPr/>
          <p:nvPr/>
        </p:nvSpPr>
        <p:spPr>
          <a:xfrm>
            <a:off x="1541739" y="5105759"/>
            <a:ext cx="532867"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3C7B628-11E9-4A7C-9E12-9694E9DF5B86}"/>
              </a:ext>
            </a:extLst>
          </p:cNvPr>
          <p:cNvSpPr/>
          <p:nvPr/>
        </p:nvSpPr>
        <p:spPr>
          <a:xfrm>
            <a:off x="676499" y="1620388"/>
            <a:ext cx="975320"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28392CA-EDC9-442D-8FCE-F78EF6B3DCC6}"/>
              </a:ext>
            </a:extLst>
          </p:cNvPr>
          <p:cNvSpPr/>
          <p:nvPr/>
        </p:nvSpPr>
        <p:spPr>
          <a:xfrm>
            <a:off x="1416377" y="216387"/>
            <a:ext cx="392758"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DC1013A-E571-42B2-8061-E77D9C6E0AB8}"/>
              </a:ext>
            </a:extLst>
          </p:cNvPr>
          <p:cNvSpPr/>
          <p:nvPr/>
        </p:nvSpPr>
        <p:spPr>
          <a:xfrm>
            <a:off x="2516731" y="5105759"/>
            <a:ext cx="783590"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789601E-3114-4008-9DCB-F438841123CE}"/>
              </a:ext>
            </a:extLst>
          </p:cNvPr>
          <p:cNvSpPr/>
          <p:nvPr/>
        </p:nvSpPr>
        <p:spPr>
          <a:xfrm>
            <a:off x="3740743" y="216387"/>
            <a:ext cx="973824"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4A0B671-5697-4AA5-BB13-3051092AF332}"/>
              </a:ext>
            </a:extLst>
          </p:cNvPr>
          <p:cNvSpPr/>
          <p:nvPr/>
        </p:nvSpPr>
        <p:spPr>
          <a:xfrm>
            <a:off x="771400" y="5105759"/>
            <a:ext cx="770339"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712A65E-3541-4C37-A447-3D3A3DC6E946}"/>
              </a:ext>
            </a:extLst>
          </p:cNvPr>
          <p:cNvSpPr/>
          <p:nvPr/>
        </p:nvSpPr>
        <p:spPr>
          <a:xfrm>
            <a:off x="4554793" y="685320"/>
            <a:ext cx="562897"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498BA88-8B5C-4826-84EA-01EEF8E9F19C}"/>
              </a:ext>
            </a:extLst>
          </p:cNvPr>
          <p:cNvSpPr/>
          <p:nvPr/>
        </p:nvSpPr>
        <p:spPr>
          <a:xfrm>
            <a:off x="239181" y="1620388"/>
            <a:ext cx="492487"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44AB36-915E-42C1-841F-9789D32CD413}"/>
              </a:ext>
            </a:extLst>
          </p:cNvPr>
          <p:cNvSpPr/>
          <p:nvPr/>
        </p:nvSpPr>
        <p:spPr>
          <a:xfrm>
            <a:off x="1612756" y="1620388"/>
            <a:ext cx="570005"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315AA0-D28E-44FF-995D-EF40EB3DC386}"/>
              </a:ext>
            </a:extLst>
          </p:cNvPr>
          <p:cNvSpPr/>
          <p:nvPr/>
        </p:nvSpPr>
        <p:spPr>
          <a:xfrm>
            <a:off x="2791205" y="2016066"/>
            <a:ext cx="414112"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0C52FB5-3375-4F4D-AFBF-2E3B1C51045D}"/>
              </a:ext>
            </a:extLst>
          </p:cNvPr>
          <p:cNvSpPr/>
          <p:nvPr/>
        </p:nvSpPr>
        <p:spPr>
          <a:xfrm>
            <a:off x="4654995" y="2023538"/>
            <a:ext cx="654423"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8B7D521-9EFB-46C8-BD9E-781B64145E9E}"/>
              </a:ext>
            </a:extLst>
          </p:cNvPr>
          <p:cNvSpPr/>
          <p:nvPr/>
        </p:nvSpPr>
        <p:spPr>
          <a:xfrm>
            <a:off x="4888511" y="4176461"/>
            <a:ext cx="654423"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6115171-D4F7-438C-9C78-23FF7E827D41}"/>
              </a:ext>
            </a:extLst>
          </p:cNvPr>
          <p:cNvSpPr/>
          <p:nvPr/>
        </p:nvSpPr>
        <p:spPr>
          <a:xfrm>
            <a:off x="5289752" y="2023538"/>
            <a:ext cx="825912"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781AC66-BA57-4EB5-81D7-7FC871C16F04}"/>
              </a:ext>
            </a:extLst>
          </p:cNvPr>
          <p:cNvSpPr/>
          <p:nvPr/>
        </p:nvSpPr>
        <p:spPr>
          <a:xfrm>
            <a:off x="1444762" y="3319799"/>
            <a:ext cx="700015"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6F4BF9E-54CD-47C0-B961-BCD2B949CCF5}"/>
              </a:ext>
            </a:extLst>
          </p:cNvPr>
          <p:cNvSpPr/>
          <p:nvPr/>
        </p:nvSpPr>
        <p:spPr>
          <a:xfrm>
            <a:off x="4554792" y="1139238"/>
            <a:ext cx="562897"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A2B04F5-D9C9-46A9-9034-0794D00DBE9D}"/>
              </a:ext>
            </a:extLst>
          </p:cNvPr>
          <p:cNvSpPr/>
          <p:nvPr/>
        </p:nvSpPr>
        <p:spPr>
          <a:xfrm>
            <a:off x="2144778" y="3324889"/>
            <a:ext cx="371954"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36C5B59-0836-49B2-B92E-33B35B79C451}"/>
              </a:ext>
            </a:extLst>
          </p:cNvPr>
          <p:cNvSpPr/>
          <p:nvPr/>
        </p:nvSpPr>
        <p:spPr>
          <a:xfrm>
            <a:off x="1764993" y="208882"/>
            <a:ext cx="392758"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6E572F9-407A-4A4A-BA92-95E83C960BA7}"/>
              </a:ext>
            </a:extLst>
          </p:cNvPr>
          <p:cNvSpPr/>
          <p:nvPr/>
        </p:nvSpPr>
        <p:spPr>
          <a:xfrm>
            <a:off x="4443481" y="4176461"/>
            <a:ext cx="445029"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ADADA5F-B864-4165-BFA8-9B577DC391CF}"/>
              </a:ext>
            </a:extLst>
          </p:cNvPr>
          <p:cNvSpPr/>
          <p:nvPr/>
        </p:nvSpPr>
        <p:spPr>
          <a:xfrm>
            <a:off x="1079296" y="3769104"/>
            <a:ext cx="533460"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C36F068-D66C-4A34-82F8-22EC966BA2CD}"/>
              </a:ext>
            </a:extLst>
          </p:cNvPr>
          <p:cNvSpPr/>
          <p:nvPr/>
        </p:nvSpPr>
        <p:spPr>
          <a:xfrm>
            <a:off x="273775" y="5105759"/>
            <a:ext cx="533460"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FD9B3DB-FE20-4C18-A920-7582858512FD}"/>
              </a:ext>
            </a:extLst>
          </p:cNvPr>
          <p:cNvSpPr/>
          <p:nvPr/>
        </p:nvSpPr>
        <p:spPr>
          <a:xfrm>
            <a:off x="318836" y="2085470"/>
            <a:ext cx="975319"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FB003E5-BCC4-4310-B98A-23FB0A4067D4}"/>
              </a:ext>
            </a:extLst>
          </p:cNvPr>
          <p:cNvSpPr/>
          <p:nvPr/>
        </p:nvSpPr>
        <p:spPr>
          <a:xfrm>
            <a:off x="4566121" y="3740011"/>
            <a:ext cx="821956"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DC79275-AD61-44F0-A2F1-164A1FB0F87A}"/>
              </a:ext>
            </a:extLst>
          </p:cNvPr>
          <p:cNvSpPr/>
          <p:nvPr/>
        </p:nvSpPr>
        <p:spPr>
          <a:xfrm>
            <a:off x="4075036" y="3738817"/>
            <a:ext cx="445029"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C57C600-5605-4A6F-88F6-D594EB971E6C}"/>
              </a:ext>
            </a:extLst>
          </p:cNvPr>
          <p:cNvSpPr/>
          <p:nvPr/>
        </p:nvSpPr>
        <p:spPr>
          <a:xfrm>
            <a:off x="3479572" y="4162920"/>
            <a:ext cx="963908"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9EE428D-5597-4889-8A05-6F1A243CD4B8}"/>
              </a:ext>
            </a:extLst>
          </p:cNvPr>
          <p:cNvSpPr/>
          <p:nvPr/>
        </p:nvSpPr>
        <p:spPr>
          <a:xfrm>
            <a:off x="324882" y="4240125"/>
            <a:ext cx="963908"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817DB13-7516-4274-8C73-6CC84120C818}"/>
              </a:ext>
            </a:extLst>
          </p:cNvPr>
          <p:cNvSpPr/>
          <p:nvPr/>
        </p:nvSpPr>
        <p:spPr>
          <a:xfrm>
            <a:off x="3577711" y="1155920"/>
            <a:ext cx="562897"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8C772F4-0938-499E-8BE1-66DF8D2C8275}"/>
              </a:ext>
            </a:extLst>
          </p:cNvPr>
          <p:cNvSpPr/>
          <p:nvPr/>
        </p:nvSpPr>
        <p:spPr>
          <a:xfrm>
            <a:off x="628403" y="223892"/>
            <a:ext cx="783590"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7218B20-92CE-4DDE-8847-A648C307768C}"/>
              </a:ext>
            </a:extLst>
          </p:cNvPr>
          <p:cNvSpPr/>
          <p:nvPr/>
        </p:nvSpPr>
        <p:spPr>
          <a:xfrm>
            <a:off x="1170835" y="714016"/>
            <a:ext cx="903771"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C4DFDD5A-280A-48D3-A794-41519A130D2C}"/>
              </a:ext>
            </a:extLst>
          </p:cNvPr>
          <p:cNvSpPr/>
          <p:nvPr/>
        </p:nvSpPr>
        <p:spPr>
          <a:xfrm>
            <a:off x="3834582" y="691725"/>
            <a:ext cx="694716"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9D1DB65-C791-4349-B1BD-D7C3744348F7}"/>
              </a:ext>
            </a:extLst>
          </p:cNvPr>
          <p:cNvSpPr/>
          <p:nvPr/>
        </p:nvSpPr>
        <p:spPr>
          <a:xfrm>
            <a:off x="2348389" y="1155920"/>
            <a:ext cx="1229322"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5F15AA-B1AC-426B-882A-0AA6D5DCC14F}"/>
              </a:ext>
            </a:extLst>
          </p:cNvPr>
          <p:cNvSpPr/>
          <p:nvPr/>
        </p:nvSpPr>
        <p:spPr>
          <a:xfrm>
            <a:off x="1598390" y="2023253"/>
            <a:ext cx="654422"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E6A74F9-5282-4490-A271-7EE873E39B0E}"/>
              </a:ext>
            </a:extLst>
          </p:cNvPr>
          <p:cNvSpPr/>
          <p:nvPr/>
        </p:nvSpPr>
        <p:spPr>
          <a:xfrm>
            <a:off x="2216313" y="2023253"/>
            <a:ext cx="654421"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8B1DE405-DBA7-4765-994C-FDC158CFD333}"/>
              </a:ext>
            </a:extLst>
          </p:cNvPr>
          <p:cNvSpPr/>
          <p:nvPr/>
        </p:nvSpPr>
        <p:spPr>
          <a:xfrm>
            <a:off x="5063799" y="3315109"/>
            <a:ext cx="755934"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2ABEA993-C249-4452-9939-77C69EE2EBB8}"/>
              </a:ext>
            </a:extLst>
          </p:cNvPr>
          <p:cNvSpPr/>
          <p:nvPr/>
        </p:nvSpPr>
        <p:spPr>
          <a:xfrm>
            <a:off x="3451270" y="3756915"/>
            <a:ext cx="608875"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0B4CEB6D-8128-4698-B02F-499CBEABA641}"/>
              </a:ext>
            </a:extLst>
          </p:cNvPr>
          <p:cNvSpPr/>
          <p:nvPr/>
        </p:nvSpPr>
        <p:spPr>
          <a:xfrm>
            <a:off x="2454850" y="4209367"/>
            <a:ext cx="445029"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44100DB2-8AFD-4E50-A991-8CA393472312}"/>
              </a:ext>
            </a:extLst>
          </p:cNvPr>
          <p:cNvSpPr/>
          <p:nvPr/>
        </p:nvSpPr>
        <p:spPr>
          <a:xfrm>
            <a:off x="2877088" y="4199591"/>
            <a:ext cx="574182" cy="36584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B28BCC9-6A90-4D41-B9C3-18C63EF7C7DD}"/>
              </a:ext>
            </a:extLst>
          </p:cNvPr>
          <p:cNvSpPr/>
          <p:nvPr/>
        </p:nvSpPr>
        <p:spPr>
          <a:xfrm>
            <a:off x="237677" y="4661734"/>
            <a:ext cx="770339"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DA1C10CD-01C2-4F80-A0BC-DD3205D869BD}"/>
              </a:ext>
            </a:extLst>
          </p:cNvPr>
          <p:cNvSpPr/>
          <p:nvPr/>
        </p:nvSpPr>
        <p:spPr>
          <a:xfrm>
            <a:off x="3921003" y="4668208"/>
            <a:ext cx="522477"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0FEC2D94-BA80-4F42-A735-98E684E032BB}"/>
              </a:ext>
            </a:extLst>
          </p:cNvPr>
          <p:cNvSpPr/>
          <p:nvPr/>
        </p:nvSpPr>
        <p:spPr>
          <a:xfrm>
            <a:off x="2074606" y="5104189"/>
            <a:ext cx="442125" cy="3560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fade">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fade">
                                      <p:cBhvr>
                                        <p:cTn id="5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BA821-4D4C-475C-BE84-934D09BED544}"/>
              </a:ext>
            </a:extLst>
          </p:cNvPr>
          <p:cNvSpPr>
            <a:spLocks noGrp="1"/>
          </p:cNvSpPr>
          <p:nvPr>
            <p:ph type="title"/>
          </p:nvPr>
        </p:nvSpPr>
        <p:spPr>
          <a:xfrm>
            <a:off x="0" y="0"/>
            <a:ext cx="12192000" cy="795081"/>
          </a:xfrm>
          <a:solidFill>
            <a:schemeClr val="accent4">
              <a:lumMod val="20000"/>
              <a:lumOff val="80000"/>
            </a:schemeClr>
          </a:solidFill>
        </p:spPr>
        <p:txBody>
          <a:bodyPr/>
          <a:lstStyle/>
          <a:p>
            <a:r>
              <a:rPr lang="en-GB" b="1" dirty="0"/>
              <a:t>TASK 1</a:t>
            </a:r>
            <a:r>
              <a:rPr lang="en-GB" dirty="0"/>
              <a:t>: Match the Greek to the English translation.</a:t>
            </a:r>
          </a:p>
        </p:txBody>
      </p:sp>
      <p:graphicFrame>
        <p:nvGraphicFramePr>
          <p:cNvPr id="3" name="Table 3">
            <a:extLst>
              <a:ext uri="{FF2B5EF4-FFF2-40B4-BE49-F238E27FC236}">
                <a16:creationId xmlns:a16="http://schemas.microsoft.com/office/drawing/2014/main" id="{4A7B0E69-0385-45A5-8386-977A1A0F2DB1}"/>
              </a:ext>
            </a:extLst>
          </p:cNvPr>
          <p:cNvGraphicFramePr>
            <a:graphicFrameLocks noGrp="1"/>
          </p:cNvGraphicFramePr>
          <p:nvPr/>
        </p:nvGraphicFramePr>
        <p:xfrm>
          <a:off x="0" y="867149"/>
          <a:ext cx="5486399" cy="5990852"/>
        </p:xfrm>
        <a:graphic>
          <a:graphicData uri="http://schemas.openxmlformats.org/drawingml/2006/table">
            <a:tbl>
              <a:tblPr firstRow="1" bandRow="1">
                <a:tableStyleId>{5940675A-B579-460E-94D1-54222C63F5DA}</a:tableStyleId>
              </a:tblPr>
              <a:tblGrid>
                <a:gridCol w="5486399">
                  <a:extLst>
                    <a:ext uri="{9D8B030D-6E8A-4147-A177-3AD203B41FA5}">
                      <a16:colId xmlns:a16="http://schemas.microsoft.com/office/drawing/2014/main" val="3522496628"/>
                    </a:ext>
                  </a:extLst>
                </a:gridCol>
              </a:tblGrid>
              <a:tr h="380073">
                <a:tc>
                  <a:txBody>
                    <a:bodyPr/>
                    <a:lstStyle/>
                    <a:p>
                      <a:r>
                        <a:rPr lang="el-GR" dirty="0">
                          <a:latin typeface="Palatino Linotype" panose="02040502050505030304" pitchFamily="18" charset="0"/>
                        </a:rPr>
                        <a:t>λαβὼν δὲ τὸ εἷμα τὸ πορφυροῦν</a:t>
                      </a:r>
                      <a:endParaRPr lang="en-GB" dirty="0">
                        <a:latin typeface="Palatino Linotype" panose="02040502050505030304" pitchFamily="18" charset="0"/>
                      </a:endParaRPr>
                    </a:p>
                  </a:txBody>
                  <a:tcPr/>
                </a:tc>
                <a:extLst>
                  <a:ext uri="{0D108BD9-81ED-4DB2-BD59-A6C34878D82A}">
                    <a16:rowId xmlns:a16="http://schemas.microsoft.com/office/drawing/2014/main" val="2370646787"/>
                  </a:ext>
                </a:extLst>
              </a:tr>
              <a:tr h="380073">
                <a:tc>
                  <a:txBody>
                    <a:bodyPr/>
                    <a:lstStyle/>
                    <a:p>
                      <a:r>
                        <a:rPr lang="el-GR" dirty="0">
                          <a:latin typeface="Palatino Linotype" panose="02040502050505030304" pitchFamily="18" charset="0"/>
                        </a:rPr>
                        <a:t>ἤρετο ὅ τι εἴη καὶ ὅπως</a:t>
                      </a:r>
                      <a:r>
                        <a:rPr lang="en-GB" dirty="0">
                          <a:latin typeface="Palatino Linotype" panose="02040502050505030304" pitchFamily="18" charset="0"/>
                        </a:rPr>
                        <a:t> </a:t>
                      </a:r>
                      <a:r>
                        <a:rPr lang="el-GR" dirty="0">
                          <a:latin typeface="Palatino Linotype" panose="02040502050505030304" pitchFamily="18" charset="0"/>
                        </a:rPr>
                        <a:t>πεποιημένον·</a:t>
                      </a:r>
                      <a:endParaRPr lang="en-GB" dirty="0">
                        <a:latin typeface="Palatino Linotype" panose="02040502050505030304" pitchFamily="18" charset="0"/>
                      </a:endParaRPr>
                    </a:p>
                  </a:txBody>
                  <a:tcPr/>
                </a:tc>
                <a:extLst>
                  <a:ext uri="{0D108BD9-81ED-4DB2-BD59-A6C34878D82A}">
                    <a16:rowId xmlns:a16="http://schemas.microsoft.com/office/drawing/2014/main" val="1827249898"/>
                  </a:ext>
                </a:extLst>
              </a:tr>
              <a:tr h="380073">
                <a:tc>
                  <a:txBody>
                    <a:bodyPr/>
                    <a:lstStyle/>
                    <a:p>
                      <a:r>
                        <a:rPr lang="el-GR" dirty="0">
                          <a:latin typeface="Palatino Linotype" panose="02040502050505030304" pitchFamily="18" charset="0"/>
                        </a:rPr>
                        <a:t>εἰπόντων δὲ τῶν Ἰχθυοφάγων τὴν ἀλήθειαν</a:t>
                      </a:r>
                      <a:endParaRPr lang="en-GB" dirty="0">
                        <a:latin typeface="Palatino Linotype" panose="02040502050505030304" pitchFamily="18" charset="0"/>
                      </a:endParaRPr>
                    </a:p>
                  </a:txBody>
                  <a:tcPr/>
                </a:tc>
                <a:extLst>
                  <a:ext uri="{0D108BD9-81ED-4DB2-BD59-A6C34878D82A}">
                    <a16:rowId xmlns:a16="http://schemas.microsoft.com/office/drawing/2014/main" val="4188345935"/>
                  </a:ext>
                </a:extLst>
              </a:tr>
              <a:tr h="380073">
                <a:tc>
                  <a:txBody>
                    <a:bodyPr/>
                    <a:lstStyle/>
                    <a:p>
                      <a:r>
                        <a:rPr lang="el-GR" dirty="0">
                          <a:latin typeface="Palatino Linotype" panose="02040502050505030304" pitchFamily="18" charset="0"/>
                        </a:rPr>
                        <a:t>περὶ τῆς πορφύρας καὶ τῆς βαφῆς,</a:t>
                      </a:r>
                      <a:endParaRPr lang="en-GB" dirty="0">
                        <a:latin typeface="Palatino Linotype" panose="02040502050505030304" pitchFamily="18" charset="0"/>
                      </a:endParaRPr>
                    </a:p>
                  </a:txBody>
                  <a:tcPr/>
                </a:tc>
                <a:extLst>
                  <a:ext uri="{0D108BD9-81ED-4DB2-BD59-A6C34878D82A}">
                    <a16:rowId xmlns:a16="http://schemas.microsoft.com/office/drawing/2014/main" val="94517463"/>
                  </a:ext>
                </a:extLst>
              </a:tr>
              <a:tr h="380073">
                <a:tc>
                  <a:txBody>
                    <a:bodyPr/>
                    <a:lstStyle/>
                    <a:p>
                      <a:r>
                        <a:rPr lang="el-GR" dirty="0">
                          <a:latin typeface="Palatino Linotype" panose="02040502050505030304" pitchFamily="18" charset="0"/>
                        </a:rPr>
                        <a:t>δολεροὺς μὲν τοὺς ἀνθρώπους ἔφη εἶναι,</a:t>
                      </a:r>
                      <a:endParaRPr lang="en-GB" dirty="0">
                        <a:latin typeface="Palatino Linotype" panose="02040502050505030304" pitchFamily="18" charset="0"/>
                      </a:endParaRPr>
                    </a:p>
                  </a:txBody>
                  <a:tcPr/>
                </a:tc>
                <a:extLst>
                  <a:ext uri="{0D108BD9-81ED-4DB2-BD59-A6C34878D82A}">
                    <a16:rowId xmlns:a16="http://schemas.microsoft.com/office/drawing/2014/main" val="367403550"/>
                  </a:ext>
                </a:extLst>
              </a:tr>
              <a:tr h="380073">
                <a:tc>
                  <a:txBody>
                    <a:bodyPr/>
                    <a:lstStyle/>
                    <a:p>
                      <a:r>
                        <a:rPr lang="el-GR" dirty="0">
                          <a:latin typeface="Palatino Linotype" panose="02040502050505030304" pitchFamily="18" charset="0"/>
                        </a:rPr>
                        <a:t>δολερὰ δὲ αὐτῶν τὰ εἵματα.</a:t>
                      </a:r>
                      <a:endParaRPr lang="en-GB" dirty="0">
                        <a:latin typeface="Palatino Linotype" panose="02040502050505030304" pitchFamily="18" charset="0"/>
                      </a:endParaRPr>
                    </a:p>
                  </a:txBody>
                  <a:tcPr/>
                </a:tc>
                <a:extLst>
                  <a:ext uri="{0D108BD9-81ED-4DB2-BD59-A6C34878D82A}">
                    <a16:rowId xmlns:a16="http://schemas.microsoft.com/office/drawing/2014/main" val="2228265406"/>
                  </a:ext>
                </a:extLst>
              </a:tr>
              <a:tr h="394435">
                <a:tc>
                  <a:txBody>
                    <a:bodyPr/>
                    <a:lstStyle/>
                    <a:p>
                      <a:r>
                        <a:rPr lang="el-GR" sz="1700" dirty="0">
                          <a:latin typeface="Palatino Linotype" panose="02040502050505030304" pitchFamily="18" charset="0"/>
                        </a:rPr>
                        <a:t>δεύτερον δὲ περὶ τοῦ χρυσοῦ περιαυχενίου ἤρετο</a:t>
                      </a:r>
                      <a:endParaRPr lang="en-GB" sz="1700" dirty="0">
                        <a:latin typeface="Palatino Linotype" panose="02040502050505030304" pitchFamily="18" charset="0"/>
                      </a:endParaRPr>
                    </a:p>
                  </a:txBody>
                  <a:tcPr/>
                </a:tc>
                <a:extLst>
                  <a:ext uri="{0D108BD9-81ED-4DB2-BD59-A6C34878D82A}">
                    <a16:rowId xmlns:a16="http://schemas.microsoft.com/office/drawing/2014/main" val="892160337"/>
                  </a:ext>
                </a:extLst>
              </a:tr>
              <a:tr h="380073">
                <a:tc>
                  <a:txBody>
                    <a:bodyPr/>
                    <a:lstStyle/>
                    <a:p>
                      <a:r>
                        <a:rPr lang="el-GR" dirty="0">
                          <a:latin typeface="Palatino Linotype" panose="02040502050505030304" pitchFamily="18" charset="0"/>
                        </a:rPr>
                        <a:t>καὶ</a:t>
                      </a:r>
                      <a:r>
                        <a:rPr lang="en-GB" dirty="0">
                          <a:latin typeface="Palatino Linotype" panose="02040502050505030304" pitchFamily="18" charset="0"/>
                        </a:rPr>
                        <a:t> </a:t>
                      </a:r>
                      <a:r>
                        <a:rPr lang="el-GR" dirty="0">
                          <a:latin typeface="Palatino Linotype" panose="02040502050505030304" pitchFamily="18" charset="0"/>
                        </a:rPr>
                        <a:t>περὶ τῶν ψελίων·</a:t>
                      </a:r>
                      <a:endParaRPr lang="en-GB" dirty="0">
                        <a:latin typeface="Palatino Linotype" panose="02040502050505030304" pitchFamily="18" charset="0"/>
                      </a:endParaRPr>
                    </a:p>
                  </a:txBody>
                  <a:tcPr/>
                </a:tc>
                <a:extLst>
                  <a:ext uri="{0D108BD9-81ED-4DB2-BD59-A6C34878D82A}">
                    <a16:rowId xmlns:a16="http://schemas.microsoft.com/office/drawing/2014/main" val="3570573950"/>
                  </a:ext>
                </a:extLst>
              </a:tr>
              <a:tr h="380073">
                <a:tc>
                  <a:txBody>
                    <a:bodyPr/>
                    <a:lstStyle/>
                    <a:p>
                      <a:r>
                        <a:rPr lang="el-GR" dirty="0">
                          <a:latin typeface="Palatino Linotype" panose="02040502050505030304" pitchFamily="18" charset="0"/>
                        </a:rPr>
                        <a:t>ἐξηγουμένων δὲ τῶν Ἰχθυοφάγων,</a:t>
                      </a:r>
                      <a:endParaRPr lang="en-GB" dirty="0">
                        <a:latin typeface="Palatino Linotype" panose="02040502050505030304" pitchFamily="18" charset="0"/>
                      </a:endParaRPr>
                    </a:p>
                  </a:txBody>
                  <a:tcPr/>
                </a:tc>
                <a:extLst>
                  <a:ext uri="{0D108BD9-81ED-4DB2-BD59-A6C34878D82A}">
                    <a16:rowId xmlns:a16="http://schemas.microsoft.com/office/drawing/2014/main" val="3361729770"/>
                  </a:ext>
                </a:extLst>
              </a:tr>
              <a:tr h="380073">
                <a:tc>
                  <a:txBody>
                    <a:bodyPr/>
                    <a:lstStyle/>
                    <a:p>
                      <a:r>
                        <a:rPr lang="el-GR" dirty="0">
                          <a:latin typeface="Palatino Linotype" panose="02040502050505030304" pitchFamily="18" charset="0"/>
                        </a:rPr>
                        <a:t>γελάσας ὁ βασιλεὺς</a:t>
                      </a:r>
                      <a:endParaRPr lang="en-GB" dirty="0">
                        <a:latin typeface="Palatino Linotype" panose="02040502050505030304" pitchFamily="18" charset="0"/>
                      </a:endParaRPr>
                    </a:p>
                  </a:txBody>
                  <a:tcPr/>
                </a:tc>
                <a:extLst>
                  <a:ext uri="{0D108BD9-81ED-4DB2-BD59-A6C34878D82A}">
                    <a16:rowId xmlns:a16="http://schemas.microsoft.com/office/drawing/2014/main" val="1352307492"/>
                  </a:ext>
                </a:extLst>
              </a:tr>
              <a:tr h="380073">
                <a:tc>
                  <a:txBody>
                    <a:bodyPr/>
                    <a:lstStyle/>
                    <a:p>
                      <a:r>
                        <a:rPr lang="el-GR" dirty="0">
                          <a:latin typeface="Palatino Linotype" panose="02040502050505030304" pitchFamily="18" charset="0"/>
                        </a:rPr>
                        <a:t>καὶ νομίσας αὐτὰ εἶναι πέδας</a:t>
                      </a:r>
                      <a:endParaRPr lang="en-GB" dirty="0">
                        <a:latin typeface="Palatino Linotype" panose="02040502050505030304" pitchFamily="18" charset="0"/>
                      </a:endParaRPr>
                    </a:p>
                  </a:txBody>
                  <a:tcPr/>
                </a:tc>
                <a:extLst>
                  <a:ext uri="{0D108BD9-81ED-4DB2-BD59-A6C34878D82A}">
                    <a16:rowId xmlns:a16="http://schemas.microsoft.com/office/drawing/2014/main" val="2436198346"/>
                  </a:ext>
                </a:extLst>
              </a:tr>
              <a:tr h="665128">
                <a:tc>
                  <a:txBody>
                    <a:bodyPr/>
                    <a:lstStyle/>
                    <a:p>
                      <a:r>
                        <a:rPr lang="el-GR" dirty="0">
                          <a:latin typeface="Palatino Linotype" panose="02040502050505030304" pitchFamily="18" charset="0"/>
                        </a:rPr>
                        <a:t>εἶπεν ὡς παρʹ ἑαυτοῖς εἰσι ῥωμαλεώτεραι τούτων πέδαι.</a:t>
                      </a:r>
                      <a:endParaRPr lang="en-GB" dirty="0">
                        <a:latin typeface="Palatino Linotype" panose="02040502050505030304" pitchFamily="18" charset="0"/>
                      </a:endParaRPr>
                    </a:p>
                  </a:txBody>
                  <a:tcPr/>
                </a:tc>
                <a:extLst>
                  <a:ext uri="{0D108BD9-81ED-4DB2-BD59-A6C34878D82A}">
                    <a16:rowId xmlns:a16="http://schemas.microsoft.com/office/drawing/2014/main" val="4134133117"/>
                  </a:ext>
                </a:extLst>
              </a:tr>
              <a:tr h="380073">
                <a:tc>
                  <a:txBody>
                    <a:bodyPr/>
                    <a:lstStyle/>
                    <a:p>
                      <a:r>
                        <a:rPr lang="el-GR" dirty="0">
                          <a:latin typeface="Palatino Linotype" panose="02040502050505030304" pitchFamily="18" charset="0"/>
                        </a:rPr>
                        <a:t>τρίτον δὲ ἤρετο περὶ τοῦ μύρου·</a:t>
                      </a:r>
                      <a:endParaRPr lang="en-GB" dirty="0">
                        <a:latin typeface="Palatino Linotype" panose="02040502050505030304" pitchFamily="18" charset="0"/>
                      </a:endParaRPr>
                    </a:p>
                  </a:txBody>
                  <a:tcPr/>
                </a:tc>
                <a:extLst>
                  <a:ext uri="{0D108BD9-81ED-4DB2-BD59-A6C34878D82A}">
                    <a16:rowId xmlns:a16="http://schemas.microsoft.com/office/drawing/2014/main" val="88559666"/>
                  </a:ext>
                </a:extLst>
              </a:tr>
              <a:tr h="370413">
                <a:tc>
                  <a:txBody>
                    <a:bodyPr/>
                    <a:lstStyle/>
                    <a:p>
                      <a:r>
                        <a:rPr lang="el-GR" sz="1700" dirty="0">
                          <a:latin typeface="Palatino Linotype" panose="02040502050505030304" pitchFamily="18" charset="0"/>
                        </a:rPr>
                        <a:t>εἰπόντων δὲ αὐτῶν περὶ τῆς</a:t>
                      </a:r>
                      <a:r>
                        <a:rPr lang="en-GB" sz="1700" dirty="0">
                          <a:latin typeface="Palatino Linotype" panose="02040502050505030304" pitchFamily="18" charset="0"/>
                        </a:rPr>
                        <a:t> </a:t>
                      </a:r>
                      <a:r>
                        <a:rPr lang="el-GR" sz="1700" dirty="0">
                          <a:latin typeface="Palatino Linotype" panose="02040502050505030304" pitchFamily="18" charset="0"/>
                        </a:rPr>
                        <a:t>ποιήσεως καὶ ἀλείψεως,</a:t>
                      </a:r>
                      <a:endParaRPr lang="en-GB" sz="1700" dirty="0">
                        <a:latin typeface="Palatino Linotype" panose="02040502050505030304" pitchFamily="18" charset="0"/>
                      </a:endParaRPr>
                    </a:p>
                  </a:txBody>
                  <a:tcPr/>
                </a:tc>
                <a:extLst>
                  <a:ext uri="{0D108BD9-81ED-4DB2-BD59-A6C34878D82A}">
                    <a16:rowId xmlns:a16="http://schemas.microsoft.com/office/drawing/2014/main" val="3914776411"/>
                  </a:ext>
                </a:extLst>
              </a:tr>
              <a:tr h="380073">
                <a:tc>
                  <a:txBody>
                    <a:bodyPr/>
                    <a:lstStyle/>
                    <a:p>
                      <a:r>
                        <a:rPr lang="el-GR" dirty="0">
                          <a:latin typeface="Palatino Linotype" panose="02040502050505030304" pitchFamily="18" charset="0"/>
                        </a:rPr>
                        <a:t>τὸν αὐτὸν λόγον ὃν καὶ περὶ τοῦ</a:t>
                      </a:r>
                      <a:r>
                        <a:rPr lang="en-GB" dirty="0">
                          <a:latin typeface="Palatino Linotype" panose="02040502050505030304" pitchFamily="18" charset="0"/>
                        </a:rPr>
                        <a:t> </a:t>
                      </a:r>
                      <a:r>
                        <a:rPr lang="el-GR" dirty="0">
                          <a:latin typeface="Palatino Linotype" panose="02040502050505030304" pitchFamily="18" charset="0"/>
                        </a:rPr>
                        <a:t>εἵματος εἶπεν.</a:t>
                      </a:r>
                      <a:endParaRPr lang="en-GB" dirty="0">
                        <a:latin typeface="Palatino Linotype" panose="02040502050505030304" pitchFamily="18" charset="0"/>
                      </a:endParaRPr>
                    </a:p>
                  </a:txBody>
                  <a:tcPr/>
                </a:tc>
                <a:extLst>
                  <a:ext uri="{0D108BD9-81ED-4DB2-BD59-A6C34878D82A}">
                    <a16:rowId xmlns:a16="http://schemas.microsoft.com/office/drawing/2014/main" val="952617814"/>
                  </a:ext>
                </a:extLst>
              </a:tr>
            </a:tbl>
          </a:graphicData>
        </a:graphic>
      </p:graphicFrame>
      <p:graphicFrame>
        <p:nvGraphicFramePr>
          <p:cNvPr id="4" name="Table 3">
            <a:extLst>
              <a:ext uri="{FF2B5EF4-FFF2-40B4-BE49-F238E27FC236}">
                <a16:creationId xmlns:a16="http://schemas.microsoft.com/office/drawing/2014/main" id="{C7140136-4FDC-4586-89EF-3BD6439E7277}"/>
              </a:ext>
            </a:extLst>
          </p:cNvPr>
          <p:cNvGraphicFramePr>
            <a:graphicFrameLocks noGrp="1"/>
          </p:cNvGraphicFramePr>
          <p:nvPr/>
        </p:nvGraphicFramePr>
        <p:xfrm>
          <a:off x="7482347" y="867150"/>
          <a:ext cx="4709653" cy="5990853"/>
        </p:xfrm>
        <a:graphic>
          <a:graphicData uri="http://schemas.openxmlformats.org/drawingml/2006/table">
            <a:tbl>
              <a:tblPr firstRow="1" bandRow="1">
                <a:tableStyleId>{5940675A-B579-460E-94D1-54222C63F5DA}</a:tableStyleId>
              </a:tblPr>
              <a:tblGrid>
                <a:gridCol w="4709653">
                  <a:extLst>
                    <a:ext uri="{9D8B030D-6E8A-4147-A177-3AD203B41FA5}">
                      <a16:colId xmlns:a16="http://schemas.microsoft.com/office/drawing/2014/main" val="3522496628"/>
                    </a:ext>
                  </a:extLst>
                </a:gridCol>
              </a:tblGrid>
              <a:tr h="348674">
                <a:tc>
                  <a:txBody>
                    <a:bodyPr/>
                    <a:lstStyle/>
                    <a:p>
                      <a:r>
                        <a:rPr lang="en-GB" sz="1600" dirty="0"/>
                        <a:t>Secondly, he asked about the gold necklace </a:t>
                      </a:r>
                      <a:endParaRPr lang="en-GB" sz="1700" dirty="0">
                        <a:latin typeface="+mn-lt"/>
                      </a:endParaRPr>
                    </a:p>
                  </a:txBody>
                  <a:tcPr/>
                </a:tc>
                <a:extLst>
                  <a:ext uri="{0D108BD9-81ED-4DB2-BD59-A6C34878D82A}">
                    <a16:rowId xmlns:a16="http://schemas.microsoft.com/office/drawing/2014/main" val="2370646787"/>
                  </a:ext>
                </a:extLst>
              </a:tr>
              <a:tr h="348674">
                <a:tc>
                  <a:txBody>
                    <a:bodyPr/>
                    <a:lstStyle/>
                    <a:p>
                      <a:r>
                        <a:rPr lang="en-GB" sz="1600" dirty="0"/>
                        <a:t>But when the Fish-Eaters told him the truth </a:t>
                      </a:r>
                      <a:endParaRPr lang="en-GB" sz="1700" dirty="0">
                        <a:latin typeface="+mn-lt"/>
                      </a:endParaRPr>
                    </a:p>
                  </a:txBody>
                  <a:tcPr/>
                </a:tc>
                <a:extLst>
                  <a:ext uri="{0D108BD9-81ED-4DB2-BD59-A6C34878D82A}">
                    <a16:rowId xmlns:a16="http://schemas.microsoft.com/office/drawing/2014/main" val="3077879491"/>
                  </a:ext>
                </a:extLst>
              </a:tr>
              <a:tr h="348674">
                <a:tc>
                  <a:txBody>
                    <a:bodyPr/>
                    <a:lstStyle/>
                    <a:p>
                      <a:r>
                        <a:rPr lang="en-GB" sz="1600" dirty="0"/>
                        <a:t>When the Fish-Eaters explained,</a:t>
                      </a:r>
                      <a:endParaRPr lang="en-GB" sz="1700" dirty="0">
                        <a:latin typeface="+mn-lt"/>
                      </a:endParaRPr>
                    </a:p>
                  </a:txBody>
                  <a:tcPr/>
                </a:tc>
                <a:extLst>
                  <a:ext uri="{0D108BD9-81ED-4DB2-BD59-A6C34878D82A}">
                    <a16:rowId xmlns:a16="http://schemas.microsoft.com/office/drawing/2014/main" val="2153639268"/>
                  </a:ext>
                </a:extLst>
              </a:tr>
              <a:tr h="348674">
                <a:tc>
                  <a:txBody>
                    <a:bodyPr/>
                    <a:lstStyle/>
                    <a:p>
                      <a:r>
                        <a:rPr lang="en-GB" sz="1600" dirty="0"/>
                        <a:t>he said that the men were deceitful</a:t>
                      </a:r>
                      <a:endParaRPr lang="en-GB" sz="1700" dirty="0">
                        <a:latin typeface="+mn-lt"/>
                      </a:endParaRPr>
                    </a:p>
                  </a:txBody>
                  <a:tcPr/>
                </a:tc>
                <a:extLst>
                  <a:ext uri="{0D108BD9-81ED-4DB2-BD59-A6C34878D82A}">
                    <a16:rowId xmlns:a16="http://schemas.microsoft.com/office/drawing/2014/main" val="813558573"/>
                  </a:ext>
                </a:extLst>
              </a:tr>
              <a:tr h="348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and their clothing was deceitful.</a:t>
                      </a:r>
                    </a:p>
                  </a:txBody>
                  <a:tcPr/>
                </a:tc>
                <a:extLst>
                  <a:ext uri="{0D108BD9-81ED-4DB2-BD59-A6C34878D82A}">
                    <a16:rowId xmlns:a16="http://schemas.microsoft.com/office/drawing/2014/main" val="2097583716"/>
                  </a:ext>
                </a:extLst>
              </a:tr>
              <a:tr h="348674">
                <a:tc>
                  <a:txBody>
                    <a:bodyPr/>
                    <a:lstStyle/>
                    <a:p>
                      <a:r>
                        <a:rPr lang="en-GB" sz="1600" dirty="0"/>
                        <a:t>Thirdly, he asked about the perfume.</a:t>
                      </a:r>
                      <a:endParaRPr lang="en-GB" sz="1700" dirty="0">
                        <a:latin typeface="+mn-lt"/>
                      </a:endParaRPr>
                    </a:p>
                  </a:txBody>
                  <a:tcPr/>
                </a:tc>
                <a:extLst>
                  <a:ext uri="{0D108BD9-81ED-4DB2-BD59-A6C34878D82A}">
                    <a16:rowId xmlns:a16="http://schemas.microsoft.com/office/drawing/2014/main" val="2011329306"/>
                  </a:ext>
                </a:extLst>
              </a:tr>
              <a:tr h="348674">
                <a:tc>
                  <a:txBody>
                    <a:bodyPr/>
                    <a:lstStyle/>
                    <a:p>
                      <a:r>
                        <a:rPr lang="en-GB" sz="1600" dirty="0"/>
                        <a:t>Having taken the purple clothing, </a:t>
                      </a:r>
                      <a:endParaRPr lang="en-GB" sz="1700" dirty="0">
                        <a:latin typeface="+mn-lt"/>
                      </a:endParaRPr>
                    </a:p>
                  </a:txBody>
                  <a:tcPr/>
                </a:tc>
                <a:extLst>
                  <a:ext uri="{0D108BD9-81ED-4DB2-BD59-A6C34878D82A}">
                    <a16:rowId xmlns:a16="http://schemas.microsoft.com/office/drawing/2014/main" val="1827249898"/>
                  </a:ext>
                </a:extLst>
              </a:tr>
              <a:tr h="348674">
                <a:tc>
                  <a:txBody>
                    <a:bodyPr/>
                    <a:lstStyle/>
                    <a:p>
                      <a:r>
                        <a:rPr lang="en-GB" sz="1600" dirty="0"/>
                        <a:t>the king laughed </a:t>
                      </a:r>
                      <a:endParaRPr lang="en-GB" sz="1700" dirty="0">
                        <a:latin typeface="+mn-lt"/>
                      </a:endParaRPr>
                    </a:p>
                  </a:txBody>
                  <a:tcPr/>
                </a:tc>
                <a:extLst>
                  <a:ext uri="{0D108BD9-81ED-4DB2-BD59-A6C34878D82A}">
                    <a16:rowId xmlns:a16="http://schemas.microsoft.com/office/drawing/2014/main" val="4188345935"/>
                  </a:ext>
                </a:extLst>
              </a:tr>
              <a:tr h="348674">
                <a:tc>
                  <a:txBody>
                    <a:bodyPr/>
                    <a:lstStyle/>
                    <a:p>
                      <a:r>
                        <a:rPr lang="en-GB" sz="1600" dirty="0"/>
                        <a:t>and thought that they were chains </a:t>
                      </a:r>
                      <a:endParaRPr lang="en-GB" sz="1700" dirty="0">
                        <a:latin typeface="+mn-lt"/>
                      </a:endParaRPr>
                    </a:p>
                  </a:txBody>
                  <a:tcPr/>
                </a:tc>
                <a:extLst>
                  <a:ext uri="{0D108BD9-81ED-4DB2-BD59-A6C34878D82A}">
                    <a16:rowId xmlns:a16="http://schemas.microsoft.com/office/drawing/2014/main" val="94517463"/>
                  </a:ext>
                </a:extLst>
              </a:tr>
              <a:tr h="348674">
                <a:tc>
                  <a:txBody>
                    <a:bodyPr/>
                    <a:lstStyle/>
                    <a:p>
                      <a:r>
                        <a:rPr lang="en-GB" sz="1600" dirty="0"/>
                        <a:t>he asked what it was and how it has been made. </a:t>
                      </a:r>
                      <a:endParaRPr lang="en-GB" sz="1700" dirty="0">
                        <a:latin typeface="+mn-lt"/>
                      </a:endParaRPr>
                    </a:p>
                  </a:txBody>
                  <a:tcPr/>
                </a:tc>
                <a:extLst>
                  <a:ext uri="{0D108BD9-81ED-4DB2-BD59-A6C34878D82A}">
                    <a16:rowId xmlns:a16="http://schemas.microsoft.com/office/drawing/2014/main" val="367403550"/>
                  </a:ext>
                </a:extLst>
              </a:tr>
              <a:tr h="602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he said the same remark that he’d also said about the clothing.</a:t>
                      </a:r>
                    </a:p>
                  </a:txBody>
                  <a:tcPr/>
                </a:tc>
                <a:extLst>
                  <a:ext uri="{0D108BD9-81ED-4DB2-BD59-A6C34878D82A}">
                    <a16:rowId xmlns:a16="http://schemas.microsoft.com/office/drawing/2014/main" val="2228265406"/>
                  </a:ext>
                </a:extLst>
              </a:tr>
              <a:tr h="602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and said that there were stronger chains amongst his own people than these.</a:t>
                      </a:r>
                    </a:p>
                  </a:txBody>
                  <a:tcPr/>
                </a:tc>
                <a:extLst>
                  <a:ext uri="{0D108BD9-81ED-4DB2-BD59-A6C34878D82A}">
                    <a16:rowId xmlns:a16="http://schemas.microsoft.com/office/drawing/2014/main" val="892160337"/>
                  </a:ext>
                </a:extLst>
              </a:tr>
              <a:tr h="348674">
                <a:tc>
                  <a:txBody>
                    <a:bodyPr/>
                    <a:lstStyle/>
                    <a:p>
                      <a:r>
                        <a:rPr lang="en-GB" sz="1600" dirty="0"/>
                        <a:t>about the purple and the dying process, </a:t>
                      </a:r>
                      <a:endParaRPr lang="en-GB" sz="1700" dirty="0">
                        <a:latin typeface="+mn-lt"/>
                      </a:endParaRPr>
                    </a:p>
                  </a:txBody>
                  <a:tcPr/>
                </a:tc>
                <a:extLst>
                  <a:ext uri="{0D108BD9-81ED-4DB2-BD59-A6C34878D82A}">
                    <a16:rowId xmlns:a16="http://schemas.microsoft.com/office/drawing/2014/main" val="3570573950"/>
                  </a:ext>
                </a:extLst>
              </a:tr>
              <a:tr h="602255">
                <a:tc>
                  <a:txBody>
                    <a:bodyPr/>
                    <a:lstStyle/>
                    <a:p>
                      <a:r>
                        <a:rPr lang="en-GB" sz="1600" dirty="0"/>
                        <a:t>And when they spoke about its manufacture and its use, </a:t>
                      </a:r>
                      <a:endParaRPr lang="en-GB" sz="1700" dirty="0">
                        <a:latin typeface="+mn-lt"/>
                      </a:endParaRPr>
                    </a:p>
                  </a:txBody>
                  <a:tcPr/>
                </a:tc>
                <a:extLst>
                  <a:ext uri="{0D108BD9-81ED-4DB2-BD59-A6C34878D82A}">
                    <a16:rowId xmlns:a16="http://schemas.microsoft.com/office/drawing/2014/main" val="3361729770"/>
                  </a:ext>
                </a:extLst>
              </a:tr>
              <a:tr h="348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and the bracelets. </a:t>
                      </a:r>
                      <a:endParaRPr lang="en-GB" sz="1700" dirty="0">
                        <a:latin typeface="+mn-lt"/>
                      </a:endParaRPr>
                    </a:p>
                  </a:txBody>
                  <a:tcPr/>
                </a:tc>
                <a:extLst>
                  <a:ext uri="{0D108BD9-81ED-4DB2-BD59-A6C34878D82A}">
                    <a16:rowId xmlns:a16="http://schemas.microsoft.com/office/drawing/2014/main" val="1352307492"/>
                  </a:ext>
                </a:extLst>
              </a:tr>
            </a:tbl>
          </a:graphicData>
        </a:graphic>
      </p:graphicFrame>
    </p:spTree>
    <p:extLst>
      <p:ext uri="{BB962C8B-B14F-4D97-AF65-F5344CB8AC3E}">
        <p14:creationId xmlns:p14="http://schemas.microsoft.com/office/powerpoint/2010/main" val="3962572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GB" u="sng"/>
              <a:t>Ovid - Advice to a Rejected Lover</a:t>
            </a:r>
            <a:endParaRPr u="sng"/>
          </a:p>
        </p:txBody>
      </p:sp>
      <p:sp>
        <p:nvSpPr>
          <p:cNvPr id="204" name="Google Shape;204;p23"/>
          <p:cNvSpPr txBox="1">
            <a:spLocks noGrp="1"/>
          </p:cNvSpPr>
          <p:nvPr>
            <p:ph type="title"/>
          </p:nvPr>
        </p:nvSpPr>
        <p:spPr>
          <a:xfrm>
            <a:off x="0" y="0"/>
            <a:ext cx="11360800" cy="763600"/>
          </a:xfrm>
          <a:prstGeom prst="rect">
            <a:avLst/>
          </a:prstGeom>
        </p:spPr>
        <p:txBody>
          <a:bodyPr spcFirstLastPara="1" wrap="square" lIns="121900" tIns="121900" rIns="121900" bIns="121900" anchor="t" anchorCtr="0">
            <a:normAutofit/>
          </a:bodyPr>
          <a:lstStyle/>
          <a:p>
            <a:r>
              <a:rPr lang="en-GB" u="sng"/>
              <a:t>14th December</a:t>
            </a:r>
            <a:endParaRPr u="sng"/>
          </a:p>
        </p:txBody>
      </p:sp>
      <p:sp>
        <p:nvSpPr>
          <p:cNvPr id="205" name="Google Shape;205;p23"/>
          <p:cNvSpPr/>
          <p:nvPr/>
        </p:nvSpPr>
        <p:spPr>
          <a:xfrm>
            <a:off x="813367" y="1311567"/>
            <a:ext cx="11254800" cy="570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2267" b="1" kern="0">
                <a:solidFill>
                  <a:srgbClr val="000000"/>
                </a:solidFill>
                <a:latin typeface="Arial"/>
                <a:cs typeface="Arial"/>
                <a:sym typeface="Arial"/>
              </a:rPr>
              <a:t>Lesson Objective(s)</a:t>
            </a:r>
            <a:r>
              <a:rPr lang="en-GB" sz="2267" kern="0">
                <a:solidFill>
                  <a:srgbClr val="000000"/>
                </a:solidFill>
                <a:latin typeface="Arial"/>
                <a:cs typeface="Arial"/>
                <a:sym typeface="Arial"/>
              </a:rPr>
              <a:t>: To analyse the poetry of Ovid</a:t>
            </a:r>
            <a:endParaRPr sz="2267" kern="0">
              <a:solidFill>
                <a:srgbClr val="000000"/>
              </a:solidFill>
              <a:latin typeface="Arial"/>
              <a:cs typeface="Arial"/>
              <a:sym typeface="Arial"/>
            </a:endParaRPr>
          </a:p>
        </p:txBody>
      </p:sp>
      <p:pic>
        <p:nvPicPr>
          <p:cNvPr id="206" name="Google Shape;206;p23"/>
          <p:cNvPicPr preferRelativeResize="0"/>
          <p:nvPr/>
        </p:nvPicPr>
        <p:blipFill>
          <a:blip r:embed="rId3">
            <a:alphaModFix/>
          </a:blip>
          <a:stretch>
            <a:fillRect/>
          </a:stretch>
        </p:blipFill>
        <p:spPr>
          <a:xfrm>
            <a:off x="163267" y="1311567"/>
            <a:ext cx="570400" cy="570400"/>
          </a:xfrm>
          <a:prstGeom prst="rect">
            <a:avLst/>
          </a:prstGeom>
          <a:noFill/>
          <a:ln>
            <a:noFill/>
          </a:ln>
        </p:spPr>
      </p:pic>
      <p:sp>
        <p:nvSpPr>
          <p:cNvPr id="207" name="Google Shape;207;p23"/>
          <p:cNvSpPr/>
          <p:nvPr/>
        </p:nvSpPr>
        <p:spPr>
          <a:xfrm>
            <a:off x="163267" y="2013151"/>
            <a:ext cx="6141600" cy="2994000"/>
          </a:xfrm>
          <a:prstGeom prst="rect">
            <a:avLst/>
          </a:prstGeom>
          <a:solidFill>
            <a:srgbClr val="FFF2CC"/>
          </a:solidFill>
          <a:ln w="28575" cap="flat" cmpd="sng">
            <a:solidFill>
              <a:srgbClr val="F1C23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GB" sz="2933" b="1" u="sng" kern="0">
                <a:solidFill>
                  <a:srgbClr val="000000"/>
                </a:solidFill>
                <a:latin typeface="Arial"/>
                <a:cs typeface="Arial"/>
                <a:sym typeface="Arial"/>
              </a:rPr>
              <a:t>TASKS:</a:t>
            </a:r>
            <a:endParaRPr sz="2933" b="1" u="sng" kern="0">
              <a:solidFill>
                <a:srgbClr val="000000"/>
              </a:solidFill>
              <a:latin typeface="Arial"/>
              <a:cs typeface="Arial"/>
              <a:sym typeface="Arial"/>
            </a:endParaRPr>
          </a:p>
          <a:p>
            <a:pPr marL="609585" indent="-474121" defTabSz="1219170">
              <a:buClr>
                <a:srgbClr val="000000"/>
              </a:buClr>
              <a:buSzPts val="2000"/>
              <a:buFont typeface="Arial"/>
              <a:buAutoNum type="arabicPeriod"/>
            </a:pPr>
            <a:r>
              <a:rPr lang="en-GB" sz="2667" kern="0">
                <a:solidFill>
                  <a:srgbClr val="000000"/>
                </a:solidFill>
                <a:latin typeface="Arial"/>
                <a:cs typeface="Arial"/>
                <a:sym typeface="Arial"/>
              </a:rPr>
              <a:t>Write the date in your book (no need to write a new title, we are continuing from last time).</a:t>
            </a:r>
            <a:endParaRPr sz="2667" kern="0">
              <a:solidFill>
                <a:srgbClr val="000000"/>
              </a:solidFill>
              <a:latin typeface="Arial"/>
              <a:cs typeface="Arial"/>
              <a:sym typeface="Arial"/>
            </a:endParaRPr>
          </a:p>
          <a:p>
            <a:pPr marL="609585" indent="-474121" defTabSz="1219170">
              <a:spcBef>
                <a:spcPts val="1333"/>
              </a:spcBef>
              <a:spcAft>
                <a:spcPts val="1333"/>
              </a:spcAft>
              <a:buClr>
                <a:srgbClr val="000000"/>
              </a:buClr>
              <a:buSzPts val="2000"/>
              <a:buFont typeface="Arial"/>
              <a:buAutoNum type="arabicPeriod"/>
            </a:pPr>
            <a:r>
              <a:rPr lang="en-GB" sz="2667" kern="0">
                <a:solidFill>
                  <a:srgbClr val="000000"/>
                </a:solidFill>
                <a:latin typeface="Arial"/>
                <a:cs typeface="Arial"/>
                <a:sym typeface="Arial"/>
              </a:rPr>
              <a:t>WITHOUT USING YOUR NOTES, fill in the gaps in the poem. </a:t>
            </a:r>
            <a:endParaRPr sz="2667" kern="0">
              <a:solidFill>
                <a:srgbClr val="000000"/>
              </a:solidFill>
              <a:latin typeface="Arial"/>
              <a:cs typeface="Arial"/>
              <a:sym typeface="Arial"/>
            </a:endParaRPr>
          </a:p>
        </p:txBody>
      </p:sp>
      <p:sp>
        <p:nvSpPr>
          <p:cNvPr id="208" name="Google Shape;208;p23"/>
          <p:cNvSpPr/>
          <p:nvPr/>
        </p:nvSpPr>
        <p:spPr>
          <a:xfrm>
            <a:off x="5078500" y="5138367"/>
            <a:ext cx="3343600" cy="1657600"/>
          </a:xfrm>
          <a:prstGeom prst="rect">
            <a:avLst/>
          </a:prstGeom>
          <a:solidFill>
            <a:srgbClr val="FCE5CD"/>
          </a:solidFill>
          <a:ln w="28575" cap="flat" cmpd="sng">
            <a:solidFill>
              <a:srgbClr val="E69138"/>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GB" sz="2400" b="1" i="1" kern="0">
                <a:solidFill>
                  <a:srgbClr val="000000"/>
                </a:solidFill>
                <a:latin typeface="Arial"/>
                <a:cs typeface="Arial"/>
                <a:sym typeface="Arial"/>
              </a:rPr>
              <a:t>Challenge:</a:t>
            </a:r>
            <a:r>
              <a:rPr lang="en-GB" sz="2400" kern="0">
                <a:solidFill>
                  <a:srgbClr val="000000"/>
                </a:solidFill>
                <a:latin typeface="Arial"/>
                <a:cs typeface="Arial"/>
                <a:sym typeface="Arial"/>
              </a:rPr>
              <a:t> Can you match any of the other Latin words to their translations?</a:t>
            </a:r>
            <a:endParaRPr sz="2400" kern="0">
              <a:solidFill>
                <a:srgbClr val="000000"/>
              </a:solidFill>
              <a:latin typeface="Arial"/>
              <a:cs typeface="Arial"/>
              <a:sym typeface="Arial"/>
            </a:endParaRPr>
          </a:p>
        </p:txBody>
      </p:sp>
      <p:sp>
        <p:nvSpPr>
          <p:cNvPr id="209" name="Google Shape;209;p23"/>
          <p:cNvSpPr/>
          <p:nvPr/>
        </p:nvSpPr>
        <p:spPr>
          <a:xfrm>
            <a:off x="163267" y="5138333"/>
            <a:ext cx="4809200" cy="1657600"/>
          </a:xfrm>
          <a:prstGeom prst="rect">
            <a:avLst/>
          </a:prstGeom>
          <a:solidFill>
            <a:srgbClr val="CFE2F3"/>
          </a:solidFill>
          <a:ln w="28575" cap="flat" cmpd="sng">
            <a:solidFill>
              <a:srgbClr val="3D85C6"/>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GB" sz="2400" b="1" kern="0">
                <a:solidFill>
                  <a:srgbClr val="000000"/>
                </a:solidFill>
                <a:latin typeface="Arial"/>
                <a:cs typeface="Arial"/>
                <a:sym typeface="Arial"/>
              </a:rPr>
              <a:t>Support: </a:t>
            </a:r>
            <a:r>
              <a:rPr lang="en-GB" sz="2400" kern="0">
                <a:solidFill>
                  <a:srgbClr val="000000"/>
                </a:solidFill>
                <a:latin typeface="Arial"/>
                <a:cs typeface="Arial"/>
                <a:sym typeface="Arial"/>
              </a:rPr>
              <a:t>If you have done as much as you can do without your notes, use your notes to help you complete the rest.</a:t>
            </a:r>
            <a:endParaRPr sz="2400" kern="0">
              <a:solidFill>
                <a:srgbClr val="000000"/>
              </a:solidFill>
              <a:latin typeface="Arial"/>
              <a:cs typeface="Arial"/>
              <a:sym typeface="Arial"/>
            </a:endParaRPr>
          </a:p>
        </p:txBody>
      </p:sp>
      <p:pic>
        <p:nvPicPr>
          <p:cNvPr id="210" name="Google Shape;210;p23"/>
          <p:cNvPicPr preferRelativeResize="0"/>
          <p:nvPr/>
        </p:nvPicPr>
        <p:blipFill>
          <a:blip r:embed="rId4">
            <a:alphaModFix/>
          </a:blip>
          <a:stretch>
            <a:fillRect/>
          </a:stretch>
        </p:blipFill>
        <p:spPr>
          <a:xfrm>
            <a:off x="6898567" y="2085168"/>
            <a:ext cx="4699792" cy="2946801"/>
          </a:xfrm>
          <a:prstGeom prst="rect">
            <a:avLst/>
          </a:prstGeom>
          <a:noFill/>
          <a:ln w="28575" cap="flat" cmpd="sng">
            <a:solidFill>
              <a:srgbClr val="EEEEEE"/>
            </a:solidFill>
            <a:prstDash val="solid"/>
            <a:round/>
            <a:headEnd type="none" w="sm" len="sm"/>
            <a:tailEnd type="none" w="sm" len="sm"/>
          </a:ln>
        </p:spPr>
      </p:pic>
      <p:sp>
        <p:nvSpPr>
          <p:cNvPr id="211" name="Google Shape;211;p23"/>
          <p:cNvSpPr/>
          <p:nvPr/>
        </p:nvSpPr>
        <p:spPr>
          <a:xfrm>
            <a:off x="8528133" y="5138333"/>
            <a:ext cx="3540000" cy="1657600"/>
          </a:xfrm>
          <a:prstGeom prst="rect">
            <a:avLst/>
          </a:prstGeom>
          <a:solidFill>
            <a:srgbClr val="F4CCCC"/>
          </a:solidFill>
          <a:ln w="28575" cap="flat" cmpd="sng">
            <a:solidFill>
              <a:srgbClr val="CC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GB" sz="2400" b="1" i="1" kern="0">
                <a:solidFill>
                  <a:srgbClr val="000000"/>
                </a:solidFill>
                <a:latin typeface="Arial"/>
                <a:cs typeface="Arial"/>
                <a:sym typeface="Arial"/>
              </a:rPr>
              <a:t>Extreme:</a:t>
            </a:r>
            <a:r>
              <a:rPr lang="en-GB" sz="2400" kern="0">
                <a:solidFill>
                  <a:srgbClr val="000000"/>
                </a:solidFill>
                <a:latin typeface="Arial"/>
                <a:cs typeface="Arial"/>
                <a:sym typeface="Arial"/>
              </a:rPr>
              <a:t> Annotate your gap fill with any stylistic points you can remember.</a:t>
            </a:r>
            <a:endParaRPr sz="2400" kern="0">
              <a:solidFill>
                <a:srgbClr val="000000"/>
              </a:solidFill>
              <a:latin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p:nvPr/>
        </p:nvSpPr>
        <p:spPr>
          <a:xfrm rot="-5400000">
            <a:off x="-3148400" y="3139200"/>
            <a:ext cx="6867200" cy="570400"/>
          </a:xfrm>
          <a:prstGeom prst="rect">
            <a:avLst/>
          </a:prstGeom>
          <a:solidFill>
            <a:srgbClr val="EEEEEE"/>
          </a:solidFill>
          <a:ln w="1905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2400" b="1" kern="0">
                <a:solidFill>
                  <a:srgbClr val="000000"/>
                </a:solidFill>
                <a:latin typeface="Arial"/>
                <a:cs typeface="Arial"/>
                <a:sym typeface="Arial"/>
              </a:rPr>
              <a:t>LO</a:t>
            </a:r>
            <a:r>
              <a:rPr lang="en-GB" sz="2400" kern="0">
                <a:solidFill>
                  <a:srgbClr val="000000"/>
                </a:solidFill>
                <a:latin typeface="Arial"/>
                <a:cs typeface="Arial"/>
                <a:sym typeface="Arial"/>
              </a:rPr>
              <a:t>: To </a:t>
            </a:r>
            <a:r>
              <a:rPr lang="en-GB" sz="2400" i="1" kern="0">
                <a:solidFill>
                  <a:srgbClr val="000000"/>
                </a:solidFill>
                <a:latin typeface="Arial"/>
                <a:cs typeface="Arial"/>
                <a:sym typeface="Arial"/>
              </a:rPr>
              <a:t>analyse</a:t>
            </a:r>
            <a:r>
              <a:rPr lang="en-GB" sz="2400" kern="0">
                <a:solidFill>
                  <a:srgbClr val="000000"/>
                </a:solidFill>
                <a:latin typeface="Arial"/>
                <a:cs typeface="Arial"/>
                <a:sym typeface="Arial"/>
              </a:rPr>
              <a:t> the poetry of Ovid</a:t>
            </a:r>
            <a:endParaRPr sz="2000" kern="0">
              <a:solidFill>
                <a:srgbClr val="000000"/>
              </a:solidFill>
              <a:latin typeface="Arial"/>
              <a:cs typeface="Arial"/>
              <a:sym typeface="Arial"/>
            </a:endParaRPr>
          </a:p>
        </p:txBody>
      </p:sp>
      <p:pic>
        <p:nvPicPr>
          <p:cNvPr id="217" name="Google Shape;217;p24"/>
          <p:cNvPicPr preferRelativeResize="0"/>
          <p:nvPr/>
        </p:nvPicPr>
        <p:blipFill>
          <a:blip r:embed="rId3">
            <a:alphaModFix/>
          </a:blip>
          <a:stretch>
            <a:fillRect/>
          </a:stretch>
        </p:blipFill>
        <p:spPr>
          <a:xfrm>
            <a:off x="1019934" y="109818"/>
            <a:ext cx="10587399" cy="6638367"/>
          </a:xfrm>
          <a:prstGeom prst="rect">
            <a:avLst/>
          </a:prstGeom>
          <a:noFill/>
          <a:ln>
            <a:noFill/>
          </a:ln>
        </p:spPr>
      </p:pic>
      <p:pic>
        <p:nvPicPr>
          <p:cNvPr id="218" name="Google Shape;218;p24"/>
          <p:cNvPicPr preferRelativeResize="0"/>
          <p:nvPr/>
        </p:nvPicPr>
        <p:blipFill>
          <a:blip r:embed="rId4">
            <a:alphaModFix/>
          </a:blip>
          <a:stretch>
            <a:fillRect/>
          </a:stretch>
        </p:blipFill>
        <p:spPr>
          <a:xfrm>
            <a:off x="11341301" y="10"/>
            <a:ext cx="850700" cy="1519108"/>
          </a:xfrm>
          <a:prstGeom prst="rect">
            <a:avLst/>
          </a:prstGeom>
          <a:noFill/>
          <a:ln>
            <a:noFill/>
          </a:ln>
        </p:spPr>
      </p:pic>
      <p:sp>
        <p:nvSpPr>
          <p:cNvPr id="219" name="Google Shape;219;p24"/>
          <p:cNvSpPr/>
          <p:nvPr/>
        </p:nvSpPr>
        <p:spPr>
          <a:xfrm>
            <a:off x="6306200" y="561633"/>
            <a:ext cx="4336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If</a:t>
            </a:r>
            <a:endParaRPr sz="1867" b="1" kern="0">
              <a:solidFill>
                <a:srgbClr val="000000"/>
              </a:solidFill>
              <a:latin typeface="Arial"/>
              <a:cs typeface="Arial"/>
              <a:sym typeface="Arial"/>
            </a:endParaRPr>
          </a:p>
        </p:txBody>
      </p:sp>
      <p:sp>
        <p:nvSpPr>
          <p:cNvPr id="220" name="Google Shape;220;p24"/>
          <p:cNvSpPr/>
          <p:nvPr/>
        </p:nvSpPr>
        <p:spPr>
          <a:xfrm>
            <a:off x="7563733" y="561633"/>
            <a:ext cx="13536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accept</a:t>
            </a:r>
            <a:endParaRPr sz="1867" b="1" kern="0">
              <a:solidFill>
                <a:srgbClr val="000000"/>
              </a:solidFill>
              <a:latin typeface="Arial"/>
              <a:cs typeface="Arial"/>
              <a:sym typeface="Arial"/>
            </a:endParaRPr>
          </a:p>
        </p:txBody>
      </p:sp>
      <p:sp>
        <p:nvSpPr>
          <p:cNvPr id="221" name="Google Shape;221;p24"/>
          <p:cNvSpPr/>
          <p:nvPr/>
        </p:nvSpPr>
        <p:spPr>
          <a:xfrm>
            <a:off x="6739800" y="1155233"/>
            <a:ext cx="8508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hope</a:t>
            </a:r>
            <a:endParaRPr sz="1867" b="1" kern="0">
              <a:solidFill>
                <a:srgbClr val="000000"/>
              </a:solidFill>
              <a:latin typeface="Arial"/>
              <a:cs typeface="Arial"/>
              <a:sym typeface="Arial"/>
            </a:endParaRPr>
          </a:p>
        </p:txBody>
      </p:sp>
      <p:sp>
        <p:nvSpPr>
          <p:cNvPr id="222" name="Google Shape;222;p24"/>
          <p:cNvSpPr/>
          <p:nvPr/>
        </p:nvSpPr>
        <p:spPr>
          <a:xfrm>
            <a:off x="6306200" y="1748833"/>
            <a:ext cx="12844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In time</a:t>
            </a:r>
            <a:endParaRPr sz="1867" b="1" kern="0">
              <a:solidFill>
                <a:srgbClr val="000000"/>
              </a:solidFill>
              <a:latin typeface="Arial"/>
              <a:cs typeface="Arial"/>
              <a:sym typeface="Arial"/>
            </a:endParaRPr>
          </a:p>
        </p:txBody>
      </p:sp>
      <p:sp>
        <p:nvSpPr>
          <p:cNvPr id="223" name="Google Shape;223;p24"/>
          <p:cNvSpPr/>
          <p:nvPr/>
        </p:nvSpPr>
        <p:spPr>
          <a:xfrm>
            <a:off x="6306200" y="2342433"/>
            <a:ext cx="12844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In time</a:t>
            </a:r>
            <a:endParaRPr sz="1867" b="1" kern="0">
              <a:solidFill>
                <a:srgbClr val="000000"/>
              </a:solidFill>
              <a:latin typeface="Arial"/>
              <a:cs typeface="Arial"/>
              <a:sym typeface="Arial"/>
            </a:endParaRPr>
          </a:p>
        </p:txBody>
      </p:sp>
      <p:sp>
        <p:nvSpPr>
          <p:cNvPr id="224" name="Google Shape;224;p24"/>
          <p:cNvSpPr/>
          <p:nvPr/>
        </p:nvSpPr>
        <p:spPr>
          <a:xfrm>
            <a:off x="8358133" y="1748833"/>
            <a:ext cx="18696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young bulls</a:t>
            </a:r>
            <a:endParaRPr sz="1867" b="1" kern="0">
              <a:solidFill>
                <a:srgbClr val="000000"/>
              </a:solidFill>
              <a:latin typeface="Arial"/>
              <a:cs typeface="Arial"/>
              <a:sym typeface="Arial"/>
            </a:endParaRPr>
          </a:p>
        </p:txBody>
      </p:sp>
      <p:sp>
        <p:nvSpPr>
          <p:cNvPr id="225" name="Google Shape;225;p24"/>
          <p:cNvSpPr/>
          <p:nvPr/>
        </p:nvSpPr>
        <p:spPr>
          <a:xfrm>
            <a:off x="6649733" y="2936033"/>
            <a:ext cx="8092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iron</a:t>
            </a:r>
            <a:endParaRPr sz="1867" b="1" kern="0">
              <a:solidFill>
                <a:srgbClr val="000000"/>
              </a:solidFill>
              <a:latin typeface="Arial"/>
              <a:cs typeface="Arial"/>
              <a:sym typeface="Arial"/>
            </a:endParaRPr>
          </a:p>
        </p:txBody>
      </p:sp>
      <p:sp>
        <p:nvSpPr>
          <p:cNvPr id="226" name="Google Shape;226;p24"/>
          <p:cNvSpPr/>
          <p:nvPr/>
        </p:nvSpPr>
        <p:spPr>
          <a:xfrm>
            <a:off x="7563733" y="2936033"/>
            <a:ext cx="8508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ring</a:t>
            </a:r>
            <a:endParaRPr sz="1867" b="1" kern="0">
              <a:solidFill>
                <a:srgbClr val="000000"/>
              </a:solidFill>
              <a:latin typeface="Arial"/>
              <a:cs typeface="Arial"/>
              <a:sym typeface="Arial"/>
            </a:endParaRPr>
          </a:p>
        </p:txBody>
      </p:sp>
      <p:sp>
        <p:nvSpPr>
          <p:cNvPr id="227" name="Google Shape;227;p24"/>
          <p:cNvSpPr/>
          <p:nvPr/>
        </p:nvSpPr>
        <p:spPr>
          <a:xfrm>
            <a:off x="10878200" y="2936033"/>
            <a:ext cx="6800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use</a:t>
            </a:r>
            <a:endParaRPr sz="1867" b="1" kern="0">
              <a:solidFill>
                <a:srgbClr val="000000"/>
              </a:solidFill>
              <a:latin typeface="Arial"/>
              <a:cs typeface="Arial"/>
              <a:sym typeface="Arial"/>
            </a:endParaRPr>
          </a:p>
        </p:txBody>
      </p:sp>
      <p:sp>
        <p:nvSpPr>
          <p:cNvPr id="228" name="Google Shape;228;p24"/>
          <p:cNvSpPr/>
          <p:nvPr/>
        </p:nvSpPr>
        <p:spPr>
          <a:xfrm>
            <a:off x="9242533" y="3529667"/>
            <a:ext cx="15568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continuous</a:t>
            </a:r>
            <a:endParaRPr sz="1867" b="1" kern="0">
              <a:solidFill>
                <a:srgbClr val="000000"/>
              </a:solidFill>
              <a:latin typeface="Arial"/>
              <a:cs typeface="Arial"/>
              <a:sym typeface="Arial"/>
            </a:endParaRPr>
          </a:p>
        </p:txBody>
      </p:sp>
      <p:sp>
        <p:nvSpPr>
          <p:cNvPr id="229" name="Google Shape;229;p24"/>
          <p:cNvSpPr/>
          <p:nvPr/>
        </p:nvSpPr>
        <p:spPr>
          <a:xfrm>
            <a:off x="6306200" y="4123233"/>
            <a:ext cx="9460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What</a:t>
            </a:r>
            <a:endParaRPr sz="1867" b="1" kern="0">
              <a:solidFill>
                <a:srgbClr val="000000"/>
              </a:solidFill>
              <a:latin typeface="Arial"/>
              <a:cs typeface="Arial"/>
              <a:sym typeface="Arial"/>
            </a:endParaRPr>
          </a:p>
        </p:txBody>
      </p:sp>
      <p:sp>
        <p:nvSpPr>
          <p:cNvPr id="230" name="Google Shape;230;p24"/>
          <p:cNvSpPr/>
          <p:nvPr/>
        </p:nvSpPr>
        <p:spPr>
          <a:xfrm>
            <a:off x="8808967" y="4123233"/>
            <a:ext cx="7488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rock</a:t>
            </a:r>
            <a:endParaRPr sz="1867" b="1" kern="0">
              <a:solidFill>
                <a:srgbClr val="000000"/>
              </a:solidFill>
              <a:latin typeface="Arial"/>
              <a:cs typeface="Arial"/>
              <a:sym typeface="Arial"/>
            </a:endParaRPr>
          </a:p>
        </p:txBody>
      </p:sp>
      <p:sp>
        <p:nvSpPr>
          <p:cNvPr id="231" name="Google Shape;231;p24"/>
          <p:cNvSpPr/>
          <p:nvPr/>
        </p:nvSpPr>
        <p:spPr>
          <a:xfrm>
            <a:off x="9678933" y="4123233"/>
            <a:ext cx="9460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softer</a:t>
            </a:r>
            <a:endParaRPr sz="1867" b="1" kern="0">
              <a:solidFill>
                <a:srgbClr val="000000"/>
              </a:solidFill>
              <a:latin typeface="Arial"/>
              <a:cs typeface="Arial"/>
              <a:sym typeface="Arial"/>
            </a:endParaRPr>
          </a:p>
        </p:txBody>
      </p:sp>
      <p:sp>
        <p:nvSpPr>
          <p:cNvPr id="232" name="Google Shape;232;p24"/>
          <p:cNvSpPr/>
          <p:nvPr/>
        </p:nvSpPr>
        <p:spPr>
          <a:xfrm>
            <a:off x="6690500" y="4716833"/>
            <a:ext cx="10248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hard</a:t>
            </a:r>
            <a:endParaRPr sz="1867" b="1" kern="0">
              <a:solidFill>
                <a:srgbClr val="000000"/>
              </a:solidFill>
              <a:latin typeface="Arial"/>
              <a:cs typeface="Arial"/>
              <a:sym typeface="Arial"/>
            </a:endParaRPr>
          </a:p>
        </p:txBody>
      </p:sp>
      <p:sp>
        <p:nvSpPr>
          <p:cNvPr id="233" name="Google Shape;233;p24"/>
          <p:cNvSpPr/>
          <p:nvPr/>
        </p:nvSpPr>
        <p:spPr>
          <a:xfrm>
            <a:off x="10108100" y="4716800"/>
            <a:ext cx="10656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water</a:t>
            </a:r>
            <a:endParaRPr sz="1867" b="1" kern="0">
              <a:solidFill>
                <a:srgbClr val="000000"/>
              </a:solidFill>
              <a:latin typeface="Arial"/>
              <a:cs typeface="Arial"/>
              <a:sym typeface="Arial"/>
            </a:endParaRPr>
          </a:p>
        </p:txBody>
      </p:sp>
      <p:sp>
        <p:nvSpPr>
          <p:cNvPr id="234" name="Google Shape;234;p24"/>
          <p:cNvSpPr/>
          <p:nvPr/>
        </p:nvSpPr>
        <p:spPr>
          <a:xfrm>
            <a:off x="6306200" y="5310433"/>
            <a:ext cx="32516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Only stand firm</a:t>
            </a:r>
            <a:endParaRPr sz="1867" b="1" kern="0">
              <a:solidFill>
                <a:srgbClr val="000000"/>
              </a:solidFill>
              <a:latin typeface="Arial"/>
              <a:cs typeface="Arial"/>
              <a:sym typeface="Arial"/>
            </a:endParaRPr>
          </a:p>
        </p:txBody>
      </p:sp>
      <p:sp>
        <p:nvSpPr>
          <p:cNvPr id="235" name="Google Shape;235;p24"/>
          <p:cNvSpPr/>
          <p:nvPr/>
        </p:nvSpPr>
        <p:spPr>
          <a:xfrm>
            <a:off x="7006667" y="5576433"/>
            <a:ext cx="14872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Penelope</a:t>
            </a:r>
            <a:endParaRPr sz="1867" b="1" kern="0">
              <a:solidFill>
                <a:srgbClr val="000000"/>
              </a:solidFill>
              <a:latin typeface="Arial"/>
              <a:cs typeface="Arial"/>
              <a:sym typeface="Arial"/>
            </a:endParaRPr>
          </a:p>
        </p:txBody>
      </p:sp>
      <p:sp>
        <p:nvSpPr>
          <p:cNvPr id="236" name="Google Shape;236;p24"/>
          <p:cNvSpPr/>
          <p:nvPr/>
        </p:nvSpPr>
        <p:spPr>
          <a:xfrm>
            <a:off x="9380467" y="5943567"/>
            <a:ext cx="16032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be captured</a:t>
            </a:r>
            <a:endParaRPr sz="1867" b="1" kern="0">
              <a:solidFill>
                <a:srgbClr val="000000"/>
              </a:solidFill>
              <a:latin typeface="Arial"/>
              <a:cs typeface="Arial"/>
              <a:sym typeface="Arial"/>
            </a:endParaRPr>
          </a:p>
        </p:txBody>
      </p:sp>
      <p:sp>
        <p:nvSpPr>
          <p:cNvPr id="237" name="Google Shape;237;p24"/>
          <p:cNvSpPr/>
          <p:nvPr/>
        </p:nvSpPr>
        <p:spPr>
          <a:xfrm>
            <a:off x="6306200" y="6209567"/>
            <a:ext cx="1353600" cy="2660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GB" sz="1867" b="1" kern="0">
                <a:solidFill>
                  <a:srgbClr val="000000"/>
                </a:solidFill>
                <a:latin typeface="Arial"/>
                <a:cs typeface="Arial"/>
                <a:sym typeface="Arial"/>
              </a:rPr>
              <a:t>captured</a:t>
            </a:r>
            <a:endParaRPr sz="1867" b="1"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F7103-8110-E6E7-459E-F2637804564D}"/>
              </a:ext>
            </a:extLst>
          </p:cNvPr>
          <p:cNvPicPr>
            <a:picLocks noChangeAspect="1"/>
          </p:cNvPicPr>
          <p:nvPr/>
        </p:nvPicPr>
        <p:blipFill>
          <a:blip r:embed="rId2"/>
          <a:stretch>
            <a:fillRect/>
          </a:stretch>
        </p:blipFill>
        <p:spPr>
          <a:xfrm>
            <a:off x="3322320" y="179919"/>
            <a:ext cx="6593840" cy="6498161"/>
          </a:xfrm>
          <a:prstGeom prst="rect">
            <a:avLst/>
          </a:prstGeom>
        </p:spPr>
      </p:pic>
      <p:sp>
        <p:nvSpPr>
          <p:cNvPr id="4" name="TextBox 3">
            <a:extLst>
              <a:ext uri="{FF2B5EF4-FFF2-40B4-BE49-F238E27FC236}">
                <a16:creationId xmlns:a16="http://schemas.microsoft.com/office/drawing/2014/main" id="{07786BD5-A12E-AC49-8E2A-74D3B67B43D0}"/>
              </a:ext>
            </a:extLst>
          </p:cNvPr>
          <p:cNvSpPr txBox="1"/>
          <p:nvPr/>
        </p:nvSpPr>
        <p:spPr>
          <a:xfrm>
            <a:off x="203200" y="304800"/>
            <a:ext cx="2712720" cy="646331"/>
          </a:xfrm>
          <a:prstGeom prst="rect">
            <a:avLst/>
          </a:prstGeom>
          <a:noFill/>
        </p:spPr>
        <p:txBody>
          <a:bodyPr wrap="square" rtlCol="0">
            <a:spAutoFit/>
          </a:bodyPr>
          <a:lstStyle/>
          <a:p>
            <a:r>
              <a:rPr lang="en-GB" dirty="0"/>
              <a:t>Previous CSCP </a:t>
            </a:r>
            <a:r>
              <a:rPr lang="en-GB" dirty="0" err="1"/>
              <a:t>Eduqas</a:t>
            </a:r>
            <a:r>
              <a:rPr lang="en-GB" dirty="0"/>
              <a:t> teacher’s notes</a:t>
            </a:r>
          </a:p>
        </p:txBody>
      </p:sp>
    </p:spTree>
    <p:extLst>
      <p:ext uri="{BB962C8B-B14F-4D97-AF65-F5344CB8AC3E}">
        <p14:creationId xmlns:p14="http://schemas.microsoft.com/office/powerpoint/2010/main" val="2616260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130111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What might our students with additional and varying needs find difficult about </a:t>
            </a:r>
            <a:r>
              <a:rPr lang="en-GB" b="1" dirty="0"/>
              <a:t>English to Latin/Greek</a:t>
            </a:r>
            <a:r>
              <a:rPr lang="en-GB" sz="4400" b="1" dirty="0">
                <a:solidFill>
                  <a:schemeClr val="tx1"/>
                </a:solidFill>
              </a:rPr>
              <a:t>?</a:t>
            </a:r>
            <a:endParaRPr lang="en-GB" sz="4400" dirty="0">
              <a:solidFill>
                <a:schemeClr val="tx1"/>
              </a:solidFill>
            </a:endParaRPr>
          </a:p>
        </p:txBody>
      </p:sp>
      <p:pic>
        <p:nvPicPr>
          <p:cNvPr id="4" name="Picture 2" descr="🤔 Thinking Face emoji Meaning | Dictionary.com">
            <a:extLst>
              <a:ext uri="{FF2B5EF4-FFF2-40B4-BE49-F238E27FC236}">
                <a16:creationId xmlns:a16="http://schemas.microsoft.com/office/drawing/2014/main" id="{C3DE7223-CDFC-8916-EB14-59CF09B23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3920" y="1436330"/>
            <a:ext cx="1148080" cy="1148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1A1F3BB-A29E-9971-053F-35B25FFAC776}"/>
              </a:ext>
            </a:extLst>
          </p:cNvPr>
          <p:cNvGraphicFramePr/>
          <p:nvPr/>
        </p:nvGraphicFramePr>
        <p:xfrm>
          <a:off x="2981960" y="2438400"/>
          <a:ext cx="6228080" cy="373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9AE1E24-3794-04AD-B329-5FF478871070}"/>
              </a:ext>
            </a:extLst>
          </p:cNvPr>
          <p:cNvSpPr txBox="1"/>
          <p:nvPr/>
        </p:nvSpPr>
        <p:spPr>
          <a:xfrm>
            <a:off x="786764" y="2010370"/>
            <a:ext cx="2738120" cy="369332"/>
          </a:xfrm>
          <a:prstGeom prst="rect">
            <a:avLst/>
          </a:prstGeom>
          <a:noFill/>
        </p:spPr>
        <p:txBody>
          <a:bodyPr wrap="square" rtlCol="0">
            <a:spAutoFit/>
          </a:bodyPr>
          <a:lstStyle/>
          <a:p>
            <a:r>
              <a:rPr lang="en-GB" dirty="0"/>
              <a:t>Cognitive overload</a:t>
            </a:r>
          </a:p>
        </p:txBody>
      </p:sp>
    </p:spTree>
    <p:extLst>
      <p:ext uri="{BB962C8B-B14F-4D97-AF65-F5344CB8AC3E}">
        <p14:creationId xmlns:p14="http://schemas.microsoft.com/office/powerpoint/2010/main" val="34135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60DCA6-EA3F-8174-C4E3-0ACF14E34846}"/>
              </a:ext>
            </a:extLst>
          </p:cNvPr>
          <p:cNvPicPr>
            <a:picLocks noChangeAspect="1"/>
          </p:cNvPicPr>
          <p:nvPr/>
        </p:nvPicPr>
        <p:blipFill>
          <a:blip r:embed="rId2"/>
          <a:stretch>
            <a:fillRect/>
          </a:stretch>
        </p:blipFill>
        <p:spPr>
          <a:xfrm>
            <a:off x="8241508" y="2668772"/>
            <a:ext cx="3767612" cy="4046990"/>
          </a:xfrm>
          <a:prstGeom prst="rect">
            <a:avLst/>
          </a:prstGeom>
        </p:spPr>
      </p:pic>
      <p:pic>
        <p:nvPicPr>
          <p:cNvPr id="2" name="Picture 2" descr="🤔 Thinking Face emoji Meaning | Dictionary.com">
            <a:extLst>
              <a:ext uri="{FF2B5EF4-FFF2-40B4-BE49-F238E27FC236}">
                <a16:creationId xmlns:a16="http://schemas.microsoft.com/office/drawing/2014/main" id="{4606605C-53CA-D074-0698-9AAA77A21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 y="2753360"/>
            <a:ext cx="1590040" cy="1590040"/>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F0047914-3543-9F19-0734-767EF79FA7FA}"/>
              </a:ext>
            </a:extLst>
          </p:cNvPr>
          <p:cNvSpPr/>
          <p:nvPr/>
        </p:nvSpPr>
        <p:spPr>
          <a:xfrm>
            <a:off x="1412240" y="111760"/>
            <a:ext cx="10596880" cy="2641600"/>
          </a:xfrm>
          <a:prstGeom prst="cloudCallout">
            <a:avLst>
              <a:gd name="adj1" fmla="val -46759"/>
              <a:gd name="adj2" fmla="val 60251"/>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Does our exams let our students show what they know?</a:t>
            </a:r>
          </a:p>
        </p:txBody>
      </p:sp>
      <p:sp>
        <p:nvSpPr>
          <p:cNvPr id="6" name="TextBox 5">
            <a:extLst>
              <a:ext uri="{FF2B5EF4-FFF2-40B4-BE49-F238E27FC236}">
                <a16:creationId xmlns:a16="http://schemas.microsoft.com/office/drawing/2014/main" id="{0834F4CB-C5C8-81D0-CB52-896407CD4168}"/>
              </a:ext>
            </a:extLst>
          </p:cNvPr>
          <p:cNvSpPr txBox="1"/>
          <p:nvPr/>
        </p:nvSpPr>
        <p:spPr>
          <a:xfrm>
            <a:off x="1690582" y="3144520"/>
            <a:ext cx="6836604" cy="3170099"/>
          </a:xfrm>
          <a:prstGeom prst="rect">
            <a:avLst/>
          </a:prstGeom>
          <a:noFill/>
        </p:spPr>
        <p:txBody>
          <a:bodyPr wrap="square">
            <a:spAutoFit/>
          </a:bodyPr>
          <a:lstStyle/>
          <a:p>
            <a:pPr marL="285750" indent="-285750">
              <a:buFont typeface="Arial" panose="020B0604020202020204" pitchFamily="34" charset="0"/>
              <a:buChar char="•"/>
            </a:pPr>
            <a:r>
              <a:rPr kumimoji="0" lang="en-US" altLang="en-US"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59.3% of students sitting the Latin GCSE in 2023 were awarded grades 8 or 9 (GCSE French nationally 15.4% of all candidates were awarded grades 8 or 9 and in Spanish 14.7%)</a:t>
            </a:r>
          </a:p>
          <a:p>
            <a:pPr marL="285750" indent="-285750">
              <a:buFont typeface="Arial" panose="020B0604020202020204" pitchFamily="34" charset="0"/>
              <a:buChar char="•"/>
            </a:pPr>
            <a:r>
              <a:rPr kumimoji="0" lang="en-GB" altLang="en-US"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Latin is examined as an all through paper without a foundation tier.</a:t>
            </a:r>
          </a:p>
          <a:p>
            <a:pPr marL="285750" indent="-285750">
              <a:buFont typeface="Arial" panose="020B0604020202020204" pitchFamily="34" charset="0"/>
              <a:buChar char="•"/>
            </a:pPr>
            <a:r>
              <a:rPr kumimoji="0" lang="en-GB" altLang="en-US"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Although the exam is designed as a momentum test (the level of challenge is intended to increase as the test goes on), the exams in 2018 and 2019 examination series still put difficult linguistic features (such as deponent verbs and subjunctive constructions) near the beginning of texts.</a:t>
            </a:r>
          </a:p>
        </p:txBody>
      </p:sp>
      <p:sp>
        <p:nvSpPr>
          <p:cNvPr id="9" name="TextBox 8">
            <a:extLst>
              <a:ext uri="{FF2B5EF4-FFF2-40B4-BE49-F238E27FC236}">
                <a16:creationId xmlns:a16="http://schemas.microsoft.com/office/drawing/2014/main" id="{02EC9C5A-EE6B-EC2A-7522-89F86BF1697B}"/>
              </a:ext>
            </a:extLst>
          </p:cNvPr>
          <p:cNvSpPr txBox="1"/>
          <p:nvPr/>
        </p:nvSpPr>
        <p:spPr>
          <a:xfrm>
            <a:off x="0" y="6490335"/>
            <a:ext cx="6096000" cy="369332"/>
          </a:xfrm>
          <a:prstGeom prst="rect">
            <a:avLst/>
          </a:prstGeom>
          <a:noFill/>
        </p:spPr>
        <p:txBody>
          <a:bodyPr wrap="square">
            <a:spAutoFit/>
          </a:bodyPr>
          <a:lstStyle/>
          <a:p>
            <a:r>
              <a:rPr lang="en-GB" dirty="0">
                <a:hlinkClick r:id="rId4"/>
              </a:rPr>
              <a:t>https://analytics.ofqual.gov.uk/apps/GCSE/9to1/</a:t>
            </a:r>
            <a:r>
              <a:rPr lang="en-GB" dirty="0"/>
              <a:t> </a:t>
            </a:r>
          </a:p>
        </p:txBody>
      </p:sp>
    </p:spTree>
    <p:extLst>
      <p:ext uri="{BB962C8B-B14F-4D97-AF65-F5344CB8AC3E}">
        <p14:creationId xmlns:p14="http://schemas.microsoft.com/office/powerpoint/2010/main" val="26745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rPr>
              <a:t>English to Latin/Greek</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Don’t say it is ‘difficult’</a:t>
            </a:r>
          </a:p>
          <a:p>
            <a:pPr marL="800100" lvl="1" indent="-342900">
              <a:buFontTx/>
              <a:buChar char="-"/>
              <a:defRPr/>
            </a:pPr>
            <a:r>
              <a:rPr lang="en-GB" sz="2400" dirty="0">
                <a:solidFill>
                  <a:prstClr val="black"/>
                </a:solidFill>
                <a:latin typeface="Calibri" panose="020F0502020204030204"/>
              </a:rPr>
              <a:t>Normalise English to Latin and give opportunities to practice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Stems of words (conjugations)</a:t>
            </a:r>
          </a:p>
          <a:p>
            <a:pPr marL="800100" lvl="1" indent="-342900">
              <a:buFontTx/>
              <a:buChar char="-"/>
              <a:defRPr/>
            </a:pPr>
            <a:r>
              <a:rPr lang="en-GB" sz="2400" dirty="0">
                <a:solidFill>
                  <a:prstClr val="black"/>
                </a:solidFill>
                <a:latin typeface="Calibri" panose="020F0502020204030204"/>
              </a:rPr>
              <a:t>Give students stems</a:t>
            </a:r>
          </a:p>
          <a:p>
            <a:pPr marL="800100" lvl="1" indent="-342900">
              <a:buFontTx/>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Multiple choice</a:t>
            </a:r>
          </a:p>
          <a:p>
            <a:pPr marL="800100" lvl="1" indent="-342900">
              <a:buFontTx/>
              <a:buChar char="-"/>
              <a:defRPr/>
            </a:pPr>
            <a:r>
              <a:rPr lang="en-GB" sz="2400" noProof="0" dirty="0">
                <a:solidFill>
                  <a:prstClr val="black"/>
                </a:solidFill>
                <a:latin typeface="Calibri" panose="020F0502020204030204"/>
              </a:rPr>
              <a:t>Allow grammar table supports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GB" sz="2400" dirty="0">
                <a:solidFill>
                  <a:prstClr val="black"/>
                </a:solidFill>
                <a:latin typeface="Calibri" panose="020F0502020204030204"/>
              </a:rPr>
              <a:t>Vocabulary</a:t>
            </a:r>
          </a:p>
          <a:p>
            <a:pPr marL="800100" lvl="1" indent="-342900">
              <a:buFontTx/>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Give students the vocabulary</a:t>
            </a:r>
          </a:p>
          <a:p>
            <a:pPr marL="342900" indent="-342900">
              <a:buFontTx/>
              <a:buChar char="-"/>
              <a:defRPr/>
            </a:pPr>
            <a:r>
              <a:rPr lang="en-GB" sz="2400" dirty="0">
                <a:solidFill>
                  <a:prstClr val="black"/>
                </a:solidFill>
                <a:latin typeface="Calibri" panose="020F0502020204030204"/>
              </a:rPr>
              <a:t>Use image prompts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61"/>
          <p:cNvSpPr txBox="1">
            <a:spLocks noGrp="1"/>
          </p:cNvSpPr>
          <p:nvPr>
            <p:ph type="title"/>
          </p:nvPr>
        </p:nvSpPr>
        <p:spPr>
          <a:xfrm>
            <a:off x="0" y="441200"/>
            <a:ext cx="12192000" cy="1170400"/>
          </a:xfrm>
          <a:prstGeom prst="rect">
            <a:avLst/>
          </a:prstGeom>
          <a:solidFill>
            <a:srgbClr val="FFF2CC"/>
          </a:solidFill>
        </p:spPr>
        <p:txBody>
          <a:bodyPr spcFirstLastPara="1" vert="horz" wrap="square" lIns="121900" tIns="121900" rIns="121900" bIns="121900" rtlCol="0" anchor="t" anchorCtr="0">
            <a:normAutofit fontScale="90000"/>
          </a:bodyPr>
          <a:lstStyle/>
          <a:p>
            <a:pPr>
              <a:spcBef>
                <a:spcPts val="0"/>
              </a:spcBef>
            </a:pPr>
            <a:r>
              <a:rPr lang="en-GB" b="1"/>
              <a:t>TASK: </a:t>
            </a:r>
            <a:r>
              <a:rPr lang="en-GB"/>
              <a:t>Put the correct endings onto the Latin words to translate the sentences from English into Latin.  </a:t>
            </a:r>
            <a:endParaRPr/>
          </a:p>
        </p:txBody>
      </p:sp>
      <p:graphicFrame>
        <p:nvGraphicFramePr>
          <p:cNvPr id="1574" name="Google Shape;1574;p161"/>
          <p:cNvGraphicFramePr/>
          <p:nvPr/>
        </p:nvGraphicFramePr>
        <p:xfrm>
          <a:off x="323268" y="1927867"/>
          <a:ext cx="11680233" cy="4184103"/>
        </p:xfrm>
        <a:graphic>
          <a:graphicData uri="http://schemas.openxmlformats.org/drawingml/2006/table">
            <a:tbl>
              <a:tblPr>
                <a:noFill/>
              </a:tblPr>
              <a:tblGrid>
                <a:gridCol w="481033">
                  <a:extLst>
                    <a:ext uri="{9D8B030D-6E8A-4147-A177-3AD203B41FA5}">
                      <a16:colId xmlns:a16="http://schemas.microsoft.com/office/drawing/2014/main" val="20000"/>
                    </a:ext>
                  </a:extLst>
                </a:gridCol>
                <a:gridCol w="5809733">
                  <a:extLst>
                    <a:ext uri="{9D8B030D-6E8A-4147-A177-3AD203B41FA5}">
                      <a16:colId xmlns:a16="http://schemas.microsoft.com/office/drawing/2014/main" val="20001"/>
                    </a:ext>
                  </a:extLst>
                </a:gridCol>
                <a:gridCol w="5389467">
                  <a:extLst>
                    <a:ext uri="{9D8B030D-6E8A-4147-A177-3AD203B41FA5}">
                      <a16:colId xmlns:a16="http://schemas.microsoft.com/office/drawing/2014/main" val="20002"/>
                    </a:ext>
                  </a:extLst>
                </a:gridCol>
              </a:tblGrid>
              <a:tr h="504613">
                <a:tc>
                  <a:txBody>
                    <a:bodyPr/>
                    <a:lstStyle/>
                    <a:p>
                      <a:pPr marL="0" lvl="0" indent="0" algn="ctr" rtl="0">
                        <a:spcBef>
                          <a:spcPts val="0"/>
                        </a:spcBef>
                        <a:spcAft>
                          <a:spcPts val="0"/>
                        </a:spcAft>
                        <a:buNone/>
                      </a:pPr>
                      <a:endParaRPr sz="2200" b="1"/>
                    </a:p>
                  </a:txBody>
                  <a:tcPr marL="84667" marR="84667" marT="84667" marB="84667">
                    <a:solidFill>
                      <a:srgbClr val="F3F3F3"/>
                    </a:solidFill>
                  </a:tcPr>
                </a:tc>
                <a:tc>
                  <a:txBody>
                    <a:bodyPr/>
                    <a:lstStyle/>
                    <a:p>
                      <a:pPr marL="0" lvl="0" indent="0" algn="ctr" rtl="0">
                        <a:spcBef>
                          <a:spcPts val="0"/>
                        </a:spcBef>
                        <a:spcAft>
                          <a:spcPts val="0"/>
                        </a:spcAft>
                        <a:buNone/>
                      </a:pPr>
                      <a:r>
                        <a:rPr lang="en-GB" sz="2200" b="1"/>
                        <a:t>English Sentence</a:t>
                      </a:r>
                      <a:endParaRPr sz="2200" b="1"/>
                    </a:p>
                  </a:txBody>
                  <a:tcPr marL="84667" marR="84667" marT="84667" marB="84667">
                    <a:solidFill>
                      <a:srgbClr val="F3F3F3"/>
                    </a:solidFill>
                  </a:tcPr>
                </a:tc>
                <a:tc>
                  <a:txBody>
                    <a:bodyPr/>
                    <a:lstStyle/>
                    <a:p>
                      <a:pPr marL="0" lvl="0" indent="0" algn="ctr" rtl="0">
                        <a:spcBef>
                          <a:spcPts val="0"/>
                        </a:spcBef>
                        <a:spcAft>
                          <a:spcPts val="0"/>
                        </a:spcAft>
                        <a:buNone/>
                      </a:pPr>
                      <a:r>
                        <a:rPr lang="en-GB" sz="2200" b="1"/>
                        <a:t>Latin Translation</a:t>
                      </a:r>
                      <a:endParaRPr sz="2200" b="1"/>
                    </a:p>
                  </a:txBody>
                  <a:tcPr marL="84667" marR="84667" marT="84667" marB="84667">
                    <a:solidFill>
                      <a:srgbClr val="F3F3F3"/>
                    </a:solidFill>
                  </a:tcPr>
                </a:tc>
                <a:extLst>
                  <a:ext uri="{0D108BD9-81ED-4DB2-BD59-A6C34878D82A}">
                    <a16:rowId xmlns:a16="http://schemas.microsoft.com/office/drawing/2014/main" val="10000"/>
                  </a:ext>
                </a:extLst>
              </a:tr>
              <a:tr h="666567">
                <a:tc>
                  <a:txBody>
                    <a:bodyPr/>
                    <a:lstStyle/>
                    <a:p>
                      <a:pPr marL="0" lvl="0" indent="0" algn="ctr" rtl="0">
                        <a:spcBef>
                          <a:spcPts val="0"/>
                        </a:spcBef>
                        <a:spcAft>
                          <a:spcPts val="0"/>
                        </a:spcAft>
                        <a:buNone/>
                      </a:pPr>
                      <a:r>
                        <a:rPr lang="en-GB" sz="2200"/>
                        <a:t>I</a:t>
                      </a:r>
                      <a:endParaRPr sz="2200"/>
                    </a:p>
                  </a:txBody>
                  <a:tcPr marL="84667" marR="84667" marT="84667" marB="84667" anchor="ctr"/>
                </a:tc>
                <a:tc>
                  <a:txBody>
                    <a:bodyPr/>
                    <a:lstStyle/>
                    <a:p>
                      <a:pPr marL="0" lvl="0" indent="0" algn="r" rtl="0">
                        <a:spcBef>
                          <a:spcPts val="0"/>
                        </a:spcBef>
                        <a:spcAft>
                          <a:spcPts val="0"/>
                        </a:spcAft>
                        <a:buNone/>
                      </a:pPr>
                      <a:r>
                        <a:rPr lang="en-GB" sz="2200"/>
                        <a:t>They praise the Romans.</a:t>
                      </a:r>
                      <a:endParaRPr sz="2200"/>
                    </a:p>
                  </a:txBody>
                  <a:tcPr marL="84667" marR="84667" marT="84667" marB="84667" anchor="ctr"/>
                </a:tc>
                <a:tc>
                  <a:txBody>
                    <a:bodyPr/>
                    <a:lstStyle/>
                    <a:p>
                      <a:pPr marL="0" lvl="0" indent="0" algn="l" rtl="0">
                        <a:spcBef>
                          <a:spcPts val="0"/>
                        </a:spcBef>
                        <a:spcAft>
                          <a:spcPts val="0"/>
                        </a:spcAft>
                        <a:buNone/>
                      </a:pPr>
                      <a:r>
                        <a:rPr lang="en-GB" sz="2200"/>
                        <a:t>Roman__ __  laud__ __ __.</a:t>
                      </a:r>
                      <a:endParaRPr sz="2200"/>
                    </a:p>
                  </a:txBody>
                  <a:tcPr marL="84667" marR="84667" marT="84667" marB="84667" anchor="ctr"/>
                </a:tc>
                <a:extLst>
                  <a:ext uri="{0D108BD9-81ED-4DB2-BD59-A6C34878D82A}">
                    <a16:rowId xmlns:a16="http://schemas.microsoft.com/office/drawing/2014/main" val="10001"/>
                  </a:ext>
                </a:extLst>
              </a:tr>
              <a:tr h="666567">
                <a:tc>
                  <a:txBody>
                    <a:bodyPr/>
                    <a:lstStyle/>
                    <a:p>
                      <a:pPr marL="0" lvl="0" indent="0" algn="ctr" rtl="0">
                        <a:spcBef>
                          <a:spcPts val="0"/>
                        </a:spcBef>
                        <a:spcAft>
                          <a:spcPts val="0"/>
                        </a:spcAft>
                        <a:buNone/>
                      </a:pPr>
                      <a:r>
                        <a:rPr lang="en-GB" sz="2200"/>
                        <a:t>II</a:t>
                      </a:r>
                      <a:endParaRPr sz="2200"/>
                    </a:p>
                  </a:txBody>
                  <a:tcPr marL="84667" marR="84667" marT="84667" marB="84667" anchor="ctr"/>
                </a:tc>
                <a:tc>
                  <a:txBody>
                    <a:bodyPr/>
                    <a:lstStyle/>
                    <a:p>
                      <a:pPr marL="0" lvl="0" indent="0" algn="r" rtl="0">
                        <a:spcBef>
                          <a:spcPts val="0"/>
                        </a:spcBef>
                        <a:spcAft>
                          <a:spcPts val="0"/>
                        </a:spcAft>
                        <a:buNone/>
                      </a:pPr>
                      <a:r>
                        <a:rPr lang="en-GB" sz="2200"/>
                        <a:t>He entered the garden.</a:t>
                      </a:r>
                      <a:endParaRPr sz="2200"/>
                    </a:p>
                  </a:txBody>
                  <a:tcPr marL="84667" marR="84667" marT="84667" marB="84667" anchor="ctr">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200"/>
                        <a:t>hort__ __  intr__ __ __ __.</a:t>
                      </a:r>
                      <a:endParaRPr sz="2200"/>
                    </a:p>
                  </a:txBody>
                  <a:tcPr marL="84667" marR="84667" marT="84667" marB="84667" anchor="ctr"/>
                </a:tc>
                <a:extLst>
                  <a:ext uri="{0D108BD9-81ED-4DB2-BD59-A6C34878D82A}">
                    <a16:rowId xmlns:a16="http://schemas.microsoft.com/office/drawing/2014/main" val="10002"/>
                  </a:ext>
                </a:extLst>
              </a:tr>
              <a:tr h="839893">
                <a:tc>
                  <a:txBody>
                    <a:bodyPr/>
                    <a:lstStyle/>
                    <a:p>
                      <a:pPr marL="0" lvl="0" indent="0" algn="ctr" rtl="0">
                        <a:spcBef>
                          <a:spcPts val="0"/>
                        </a:spcBef>
                        <a:spcAft>
                          <a:spcPts val="0"/>
                        </a:spcAft>
                        <a:buNone/>
                      </a:pPr>
                      <a:r>
                        <a:rPr lang="en-GB" sz="2200"/>
                        <a:t>III</a:t>
                      </a:r>
                      <a:endParaRPr sz="2200"/>
                    </a:p>
                  </a:txBody>
                  <a:tcPr marL="84667" marR="84667" marT="84667" marB="84667" anchor="ctr">
                    <a:lnR w="1270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GB" sz="2200"/>
                        <a:t>The master is waiting for the angry slave-girl.</a:t>
                      </a:r>
                      <a:endParaRPr sz="2200"/>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200"/>
                        <a:t>domin__ __  ancill__ __  irat__ __   exspect__ __.</a:t>
                      </a:r>
                      <a:endParaRPr sz="2200"/>
                    </a:p>
                  </a:txBody>
                  <a:tcPr marL="84667" marR="84667" marT="84667" marB="84667" anchor="ctr">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3"/>
                  </a:ext>
                </a:extLst>
              </a:tr>
              <a:tr h="839893">
                <a:tc>
                  <a:txBody>
                    <a:bodyPr/>
                    <a:lstStyle/>
                    <a:p>
                      <a:pPr marL="0" lvl="0" indent="0" algn="ctr" rtl="0">
                        <a:spcBef>
                          <a:spcPts val="0"/>
                        </a:spcBef>
                        <a:spcAft>
                          <a:spcPts val="0"/>
                        </a:spcAft>
                        <a:buNone/>
                      </a:pPr>
                      <a:r>
                        <a:rPr lang="en-GB" sz="2200"/>
                        <a:t>IV</a:t>
                      </a:r>
                      <a:endParaRPr sz="2200"/>
                    </a:p>
                  </a:txBody>
                  <a:tcPr marL="84667" marR="84667" marT="84667" marB="84667" anchor="ctr">
                    <a:lnR w="1270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GB" sz="2200"/>
                        <a:t>Many children walked through the forum.</a:t>
                      </a:r>
                      <a:endParaRPr sz="2200"/>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200"/>
                        <a:t>mult__  liber__  per  for__ __  </a:t>
                      </a:r>
                      <a:endParaRPr sz="2200"/>
                    </a:p>
                    <a:p>
                      <a:pPr marL="0" lvl="0" indent="0" algn="l" rtl="0">
                        <a:spcBef>
                          <a:spcPts val="0"/>
                        </a:spcBef>
                        <a:spcAft>
                          <a:spcPts val="0"/>
                        </a:spcAft>
                        <a:buNone/>
                      </a:pPr>
                      <a:r>
                        <a:rPr lang="en-GB" sz="2200"/>
                        <a:t>ambul__ __ __ __.</a:t>
                      </a:r>
                      <a:endParaRPr sz="2200"/>
                    </a:p>
                  </a:txBody>
                  <a:tcPr marL="84667" marR="84667" marT="84667" marB="84667" anchor="ctr">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4"/>
                  </a:ext>
                </a:extLst>
              </a:tr>
              <a:tr h="666567">
                <a:tc>
                  <a:txBody>
                    <a:bodyPr/>
                    <a:lstStyle/>
                    <a:p>
                      <a:pPr marL="0" lvl="0" indent="0" algn="ctr" rtl="0">
                        <a:spcBef>
                          <a:spcPts val="0"/>
                        </a:spcBef>
                        <a:spcAft>
                          <a:spcPts val="0"/>
                        </a:spcAft>
                        <a:buNone/>
                      </a:pPr>
                      <a:r>
                        <a:rPr lang="en-GB" sz="2200"/>
                        <a:t>V</a:t>
                      </a:r>
                      <a:endParaRPr sz="2200"/>
                    </a:p>
                  </a:txBody>
                  <a:tcPr marL="84667" marR="84667" marT="84667" marB="84667" anchor="ctr"/>
                </a:tc>
                <a:tc>
                  <a:txBody>
                    <a:bodyPr/>
                    <a:lstStyle/>
                    <a:p>
                      <a:pPr marL="0" lvl="0" indent="0" algn="r" rtl="0">
                        <a:spcBef>
                          <a:spcPts val="0"/>
                        </a:spcBef>
                        <a:spcAft>
                          <a:spcPts val="0"/>
                        </a:spcAft>
                        <a:buNone/>
                      </a:pPr>
                      <a:r>
                        <a:rPr lang="en-GB" sz="2200"/>
                        <a:t>The women are relating a long story.</a:t>
                      </a:r>
                      <a:endParaRPr sz="2200"/>
                    </a:p>
                  </a:txBody>
                  <a:tcPr marL="84667" marR="84667" marT="84667" marB="84667" anchor="ctr">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r>
                        <a:rPr lang="en-GB" sz="2200"/>
                        <a:t>femin__ __  fabul__ __  long__ __   narr__ __.</a:t>
                      </a:r>
                      <a:endParaRPr sz="2200"/>
                    </a:p>
                  </a:txBody>
                  <a:tcPr marL="84667" marR="84667" marT="84667" marB="84667"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62"/>
          <p:cNvSpPr txBox="1">
            <a:spLocks noGrp="1"/>
          </p:cNvSpPr>
          <p:nvPr>
            <p:ph type="title"/>
          </p:nvPr>
        </p:nvSpPr>
        <p:spPr>
          <a:xfrm>
            <a:off x="0" y="441200"/>
            <a:ext cx="12192000" cy="1170400"/>
          </a:xfrm>
          <a:prstGeom prst="rect">
            <a:avLst/>
          </a:prstGeom>
          <a:solidFill>
            <a:srgbClr val="FFF2CC"/>
          </a:solidFill>
        </p:spPr>
        <p:txBody>
          <a:bodyPr spcFirstLastPara="1" vert="horz" wrap="square" lIns="121900" tIns="121900" rIns="121900" bIns="121900" rtlCol="0" anchor="t" anchorCtr="0">
            <a:normAutofit fontScale="90000"/>
          </a:bodyPr>
          <a:lstStyle/>
          <a:p>
            <a:pPr>
              <a:spcBef>
                <a:spcPts val="0"/>
              </a:spcBef>
            </a:pPr>
            <a:r>
              <a:rPr lang="en-GB" b="1"/>
              <a:t>TASK: </a:t>
            </a:r>
            <a:r>
              <a:rPr lang="en-GB"/>
              <a:t>Select the correct endings for the Latin words to translate the sentences from English into Latin.  </a:t>
            </a:r>
            <a:endParaRPr/>
          </a:p>
        </p:txBody>
      </p:sp>
      <p:graphicFrame>
        <p:nvGraphicFramePr>
          <p:cNvPr id="1580" name="Google Shape;1580;p162"/>
          <p:cNvGraphicFramePr/>
          <p:nvPr/>
        </p:nvGraphicFramePr>
        <p:xfrm>
          <a:off x="323268" y="1927867"/>
          <a:ext cx="11680233" cy="4357430"/>
        </p:xfrm>
        <a:graphic>
          <a:graphicData uri="http://schemas.openxmlformats.org/drawingml/2006/table">
            <a:tbl>
              <a:tblPr>
                <a:noFill/>
              </a:tblPr>
              <a:tblGrid>
                <a:gridCol w="481033">
                  <a:extLst>
                    <a:ext uri="{9D8B030D-6E8A-4147-A177-3AD203B41FA5}">
                      <a16:colId xmlns:a16="http://schemas.microsoft.com/office/drawing/2014/main" val="20000"/>
                    </a:ext>
                  </a:extLst>
                </a:gridCol>
                <a:gridCol w="5494600">
                  <a:extLst>
                    <a:ext uri="{9D8B030D-6E8A-4147-A177-3AD203B41FA5}">
                      <a16:colId xmlns:a16="http://schemas.microsoft.com/office/drawing/2014/main" val="20001"/>
                    </a:ext>
                  </a:extLst>
                </a:gridCol>
                <a:gridCol w="5704600">
                  <a:extLst>
                    <a:ext uri="{9D8B030D-6E8A-4147-A177-3AD203B41FA5}">
                      <a16:colId xmlns:a16="http://schemas.microsoft.com/office/drawing/2014/main" val="20002"/>
                    </a:ext>
                  </a:extLst>
                </a:gridCol>
              </a:tblGrid>
              <a:tr h="504613">
                <a:tc>
                  <a:txBody>
                    <a:bodyPr/>
                    <a:lstStyle/>
                    <a:p>
                      <a:pPr marL="0" lvl="0" indent="0" algn="ctr" rtl="0">
                        <a:spcBef>
                          <a:spcPts val="0"/>
                        </a:spcBef>
                        <a:spcAft>
                          <a:spcPts val="0"/>
                        </a:spcAft>
                        <a:buNone/>
                      </a:pPr>
                      <a:endParaRPr sz="2200" b="1"/>
                    </a:p>
                  </a:txBody>
                  <a:tcPr marL="84667" marR="84667" marT="84667" marB="84667">
                    <a:solidFill>
                      <a:srgbClr val="F3F3F3"/>
                    </a:solidFill>
                  </a:tcPr>
                </a:tc>
                <a:tc>
                  <a:txBody>
                    <a:bodyPr/>
                    <a:lstStyle/>
                    <a:p>
                      <a:pPr marL="0" lvl="0" indent="0" algn="ctr" rtl="0">
                        <a:spcBef>
                          <a:spcPts val="0"/>
                        </a:spcBef>
                        <a:spcAft>
                          <a:spcPts val="0"/>
                        </a:spcAft>
                        <a:buNone/>
                      </a:pPr>
                      <a:r>
                        <a:rPr lang="en-GB" sz="2200" b="1"/>
                        <a:t>English Sentence</a:t>
                      </a:r>
                      <a:endParaRPr sz="2200" b="1"/>
                    </a:p>
                  </a:txBody>
                  <a:tcPr marL="84667" marR="84667" marT="84667" marB="84667">
                    <a:solidFill>
                      <a:srgbClr val="F3F3F3"/>
                    </a:solidFill>
                  </a:tcPr>
                </a:tc>
                <a:tc>
                  <a:txBody>
                    <a:bodyPr/>
                    <a:lstStyle/>
                    <a:p>
                      <a:pPr marL="0" lvl="0" indent="0" algn="ctr" rtl="0">
                        <a:spcBef>
                          <a:spcPts val="0"/>
                        </a:spcBef>
                        <a:spcAft>
                          <a:spcPts val="0"/>
                        </a:spcAft>
                        <a:buNone/>
                      </a:pPr>
                      <a:r>
                        <a:rPr lang="en-GB" sz="2200" b="1"/>
                        <a:t>Latin Translation</a:t>
                      </a:r>
                      <a:endParaRPr sz="2200" b="1"/>
                    </a:p>
                  </a:txBody>
                  <a:tcPr marL="84667" marR="84667" marT="84667" marB="84667">
                    <a:solidFill>
                      <a:srgbClr val="F3F3F3"/>
                    </a:solidFill>
                  </a:tcPr>
                </a:tc>
                <a:extLst>
                  <a:ext uri="{0D108BD9-81ED-4DB2-BD59-A6C34878D82A}">
                    <a16:rowId xmlns:a16="http://schemas.microsoft.com/office/drawing/2014/main" val="10000"/>
                  </a:ext>
                </a:extLst>
              </a:tr>
              <a:tr h="666567">
                <a:tc>
                  <a:txBody>
                    <a:bodyPr/>
                    <a:lstStyle/>
                    <a:p>
                      <a:pPr marL="0" lvl="0" indent="0" algn="ctr" rtl="0">
                        <a:spcBef>
                          <a:spcPts val="0"/>
                        </a:spcBef>
                        <a:spcAft>
                          <a:spcPts val="0"/>
                        </a:spcAft>
                        <a:buNone/>
                      </a:pPr>
                      <a:r>
                        <a:rPr lang="en-GB" sz="2200"/>
                        <a:t>I</a:t>
                      </a:r>
                      <a:endParaRPr sz="2200"/>
                    </a:p>
                  </a:txBody>
                  <a:tcPr marL="84667" marR="84667" marT="84667" marB="84667" anchor="ctr"/>
                </a:tc>
                <a:tc>
                  <a:txBody>
                    <a:bodyPr/>
                    <a:lstStyle/>
                    <a:p>
                      <a:pPr marL="0" lvl="0" indent="0" algn="r" rtl="0">
                        <a:spcBef>
                          <a:spcPts val="0"/>
                        </a:spcBef>
                        <a:spcAft>
                          <a:spcPts val="0"/>
                        </a:spcAft>
                        <a:buNone/>
                      </a:pPr>
                      <a:r>
                        <a:rPr lang="en-GB" sz="2200"/>
                        <a:t>They praise the Romans.</a:t>
                      </a:r>
                      <a:endParaRPr sz="2200"/>
                    </a:p>
                  </a:txBody>
                  <a:tcPr marL="84667" marR="84667" marT="84667" marB="84667" anchor="ctr"/>
                </a:tc>
                <a:tc>
                  <a:txBody>
                    <a:bodyPr/>
                    <a:lstStyle/>
                    <a:p>
                      <a:pPr marL="0" lvl="0" indent="0" algn="l" rtl="0">
                        <a:spcBef>
                          <a:spcPts val="0"/>
                        </a:spcBef>
                        <a:spcAft>
                          <a:spcPts val="0"/>
                        </a:spcAft>
                        <a:buNone/>
                      </a:pPr>
                      <a:r>
                        <a:rPr lang="en-GB" sz="2200"/>
                        <a:t>Roman( -i -os -um)  laud( -at -ant -o).</a:t>
                      </a:r>
                      <a:endParaRPr sz="2200"/>
                    </a:p>
                  </a:txBody>
                  <a:tcPr marL="84667" marR="84667" marT="84667" marB="84667" anchor="ctr"/>
                </a:tc>
                <a:extLst>
                  <a:ext uri="{0D108BD9-81ED-4DB2-BD59-A6C34878D82A}">
                    <a16:rowId xmlns:a16="http://schemas.microsoft.com/office/drawing/2014/main" val="10001"/>
                  </a:ext>
                </a:extLst>
              </a:tr>
              <a:tr h="666567">
                <a:tc>
                  <a:txBody>
                    <a:bodyPr/>
                    <a:lstStyle/>
                    <a:p>
                      <a:pPr marL="0" lvl="0" indent="0" algn="ctr" rtl="0">
                        <a:spcBef>
                          <a:spcPts val="0"/>
                        </a:spcBef>
                        <a:spcAft>
                          <a:spcPts val="0"/>
                        </a:spcAft>
                        <a:buNone/>
                      </a:pPr>
                      <a:r>
                        <a:rPr lang="en-GB" sz="2200"/>
                        <a:t>II</a:t>
                      </a:r>
                      <a:endParaRPr sz="2200"/>
                    </a:p>
                  </a:txBody>
                  <a:tcPr marL="84667" marR="84667" marT="84667" marB="84667" anchor="ctr"/>
                </a:tc>
                <a:tc>
                  <a:txBody>
                    <a:bodyPr/>
                    <a:lstStyle/>
                    <a:p>
                      <a:pPr marL="0" lvl="0" indent="0" algn="r" rtl="0">
                        <a:spcBef>
                          <a:spcPts val="0"/>
                        </a:spcBef>
                        <a:spcAft>
                          <a:spcPts val="0"/>
                        </a:spcAft>
                        <a:buNone/>
                      </a:pPr>
                      <a:r>
                        <a:rPr lang="en-GB" sz="2200"/>
                        <a:t>He entered the garden.</a:t>
                      </a:r>
                      <a:endParaRPr sz="2200"/>
                    </a:p>
                  </a:txBody>
                  <a:tcPr marL="84667" marR="84667" marT="84667" marB="84667" anchor="ctr">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200"/>
                        <a:t>hort( -us -um -o)  intr( -at  -abat  -avit).</a:t>
                      </a:r>
                      <a:endParaRPr sz="2200"/>
                    </a:p>
                  </a:txBody>
                  <a:tcPr marL="84667" marR="84667" marT="84667" marB="84667" anchor="ctr"/>
                </a:tc>
                <a:extLst>
                  <a:ext uri="{0D108BD9-81ED-4DB2-BD59-A6C34878D82A}">
                    <a16:rowId xmlns:a16="http://schemas.microsoft.com/office/drawing/2014/main" val="10002"/>
                  </a:ext>
                </a:extLst>
              </a:tr>
              <a:tr h="839893">
                <a:tc>
                  <a:txBody>
                    <a:bodyPr/>
                    <a:lstStyle/>
                    <a:p>
                      <a:pPr marL="0" lvl="0" indent="0" algn="ctr" rtl="0">
                        <a:spcBef>
                          <a:spcPts val="0"/>
                        </a:spcBef>
                        <a:spcAft>
                          <a:spcPts val="0"/>
                        </a:spcAft>
                        <a:buNone/>
                      </a:pPr>
                      <a:r>
                        <a:rPr lang="en-GB" sz="2200"/>
                        <a:t>III</a:t>
                      </a:r>
                      <a:endParaRPr sz="2200"/>
                    </a:p>
                  </a:txBody>
                  <a:tcPr marL="84667" marR="84667" marT="84667" marB="84667" anchor="ctr">
                    <a:lnR w="1270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GB" sz="2200"/>
                        <a:t>The master is waiting for the angry slave-girl.</a:t>
                      </a:r>
                      <a:endParaRPr sz="2200"/>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200"/>
                        <a:t>domin( -os  -i  -um)  ancill( -am  -a  -as)  </a:t>
                      </a:r>
                      <a:endParaRPr sz="2200"/>
                    </a:p>
                    <a:p>
                      <a:pPr marL="0" lvl="0" indent="0" algn="l" rtl="0">
                        <a:spcBef>
                          <a:spcPts val="0"/>
                        </a:spcBef>
                        <a:spcAft>
                          <a:spcPts val="0"/>
                        </a:spcAft>
                        <a:buNone/>
                      </a:pPr>
                      <a:r>
                        <a:rPr lang="en-GB" sz="2200"/>
                        <a:t>irat</a:t>
                      </a:r>
                      <a:r>
                        <a:rPr lang="en-GB" sz="2200">
                          <a:solidFill>
                            <a:schemeClr val="dk1"/>
                          </a:solidFill>
                        </a:rPr>
                        <a:t>( -am  -a  -as) </a:t>
                      </a:r>
                      <a:r>
                        <a:rPr lang="en-GB" sz="2200"/>
                        <a:t>   exspect( -at </a:t>
                      </a:r>
                      <a:r>
                        <a:rPr lang="en-GB" sz="2200">
                          <a:solidFill>
                            <a:schemeClr val="dk1"/>
                          </a:solidFill>
                        </a:rPr>
                        <a:t>-abat  -avit).</a:t>
                      </a:r>
                      <a:endParaRPr sz="2200"/>
                    </a:p>
                  </a:txBody>
                  <a:tcPr marL="84667" marR="84667" marT="84667" marB="84667" anchor="ctr">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3"/>
                  </a:ext>
                </a:extLst>
              </a:tr>
              <a:tr h="839893">
                <a:tc>
                  <a:txBody>
                    <a:bodyPr/>
                    <a:lstStyle/>
                    <a:p>
                      <a:pPr marL="0" lvl="0" indent="0" algn="ctr" rtl="0">
                        <a:spcBef>
                          <a:spcPts val="0"/>
                        </a:spcBef>
                        <a:spcAft>
                          <a:spcPts val="0"/>
                        </a:spcAft>
                        <a:buNone/>
                      </a:pPr>
                      <a:r>
                        <a:rPr lang="en-GB" sz="2200"/>
                        <a:t>IV</a:t>
                      </a:r>
                      <a:endParaRPr sz="2200"/>
                    </a:p>
                  </a:txBody>
                  <a:tcPr marL="84667" marR="84667" marT="84667" marB="84667" anchor="ctr">
                    <a:lnR w="1270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GB" sz="2200"/>
                        <a:t>Many children walked through the forum.</a:t>
                      </a:r>
                      <a:endParaRPr sz="2200"/>
                    </a:p>
                  </a:txBody>
                  <a:tcPr marL="84667" marR="84667" marT="84667" marB="8466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200"/>
                        <a:t>mult</a:t>
                      </a:r>
                      <a:r>
                        <a:rPr lang="en-GB" sz="2200">
                          <a:solidFill>
                            <a:schemeClr val="dk1"/>
                          </a:solidFill>
                        </a:rPr>
                        <a:t>( -i -os -um)</a:t>
                      </a:r>
                      <a:r>
                        <a:rPr lang="en-GB" sz="2200"/>
                        <a:t>  liber</a:t>
                      </a:r>
                      <a:r>
                        <a:rPr lang="en-GB" sz="2200">
                          <a:solidFill>
                            <a:schemeClr val="dk1"/>
                          </a:solidFill>
                        </a:rPr>
                        <a:t>( -i -os -um)</a:t>
                      </a:r>
                      <a:r>
                        <a:rPr lang="en-GB" sz="2200"/>
                        <a:t>  per  for</a:t>
                      </a:r>
                      <a:r>
                        <a:rPr lang="en-GB" sz="2200">
                          <a:solidFill>
                            <a:schemeClr val="dk1"/>
                          </a:solidFill>
                        </a:rPr>
                        <a:t>( -us -um -o)</a:t>
                      </a:r>
                      <a:r>
                        <a:rPr lang="en-GB" sz="2200"/>
                        <a:t> ambul</a:t>
                      </a:r>
                      <a:r>
                        <a:rPr lang="en-GB" sz="2200">
                          <a:solidFill>
                            <a:schemeClr val="dk1"/>
                          </a:solidFill>
                        </a:rPr>
                        <a:t>( -at  -abat  -avit).</a:t>
                      </a:r>
                      <a:endParaRPr sz="2200"/>
                    </a:p>
                  </a:txBody>
                  <a:tcPr marL="84667" marR="84667" marT="84667" marB="84667" anchor="ctr">
                    <a:lnL w="12700" cap="flat" cmpd="sng">
                      <a:solidFill>
                        <a:srgbClr val="000000"/>
                      </a:solidFill>
                      <a:prstDash val="solid"/>
                      <a:round/>
                      <a:headEnd type="none" w="sm" len="sm"/>
                      <a:tailEnd type="none" w="sm" len="sm"/>
                    </a:lnL>
                  </a:tcPr>
                </a:tc>
                <a:extLst>
                  <a:ext uri="{0D108BD9-81ED-4DB2-BD59-A6C34878D82A}">
                    <a16:rowId xmlns:a16="http://schemas.microsoft.com/office/drawing/2014/main" val="10004"/>
                  </a:ext>
                </a:extLst>
              </a:tr>
              <a:tr h="839893">
                <a:tc>
                  <a:txBody>
                    <a:bodyPr/>
                    <a:lstStyle/>
                    <a:p>
                      <a:pPr marL="0" lvl="0" indent="0" algn="ctr" rtl="0">
                        <a:spcBef>
                          <a:spcPts val="0"/>
                        </a:spcBef>
                        <a:spcAft>
                          <a:spcPts val="0"/>
                        </a:spcAft>
                        <a:buNone/>
                      </a:pPr>
                      <a:r>
                        <a:rPr lang="en-GB" sz="2200"/>
                        <a:t>V</a:t>
                      </a:r>
                      <a:endParaRPr sz="2200"/>
                    </a:p>
                  </a:txBody>
                  <a:tcPr marL="84667" marR="84667" marT="84667" marB="84667" anchor="ctr"/>
                </a:tc>
                <a:tc>
                  <a:txBody>
                    <a:bodyPr/>
                    <a:lstStyle/>
                    <a:p>
                      <a:pPr marL="0" lvl="0" indent="0" algn="r" rtl="0">
                        <a:spcBef>
                          <a:spcPts val="0"/>
                        </a:spcBef>
                        <a:spcAft>
                          <a:spcPts val="0"/>
                        </a:spcAft>
                        <a:buNone/>
                      </a:pPr>
                      <a:r>
                        <a:rPr lang="en-GB" sz="2200"/>
                        <a:t>The women are relating a long story.</a:t>
                      </a:r>
                      <a:endParaRPr sz="2200"/>
                    </a:p>
                  </a:txBody>
                  <a:tcPr marL="84667" marR="84667" marT="84667" marB="84667" anchor="ctr">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r>
                        <a:rPr lang="en-GB" sz="2200"/>
                        <a:t>femin</a:t>
                      </a:r>
                      <a:r>
                        <a:rPr lang="en-GB" sz="2200">
                          <a:solidFill>
                            <a:schemeClr val="dk1"/>
                          </a:solidFill>
                        </a:rPr>
                        <a:t>( -am  -a  -ae)</a:t>
                      </a:r>
                      <a:r>
                        <a:rPr lang="en-GB" sz="2200"/>
                        <a:t>  fabul</a:t>
                      </a:r>
                      <a:r>
                        <a:rPr lang="en-GB" sz="2200">
                          <a:solidFill>
                            <a:schemeClr val="dk1"/>
                          </a:solidFill>
                        </a:rPr>
                        <a:t>( -am  -a  -as)</a:t>
                      </a:r>
                      <a:r>
                        <a:rPr lang="en-GB" sz="2200"/>
                        <a:t>  long</a:t>
                      </a:r>
                      <a:r>
                        <a:rPr lang="en-GB" sz="2200">
                          <a:solidFill>
                            <a:schemeClr val="dk1"/>
                          </a:solidFill>
                        </a:rPr>
                        <a:t>( -am  -a  -as)</a:t>
                      </a:r>
                      <a:r>
                        <a:rPr lang="en-GB" sz="2200"/>
                        <a:t>   narr</a:t>
                      </a:r>
                      <a:r>
                        <a:rPr lang="en-GB" sz="2200">
                          <a:solidFill>
                            <a:schemeClr val="dk1"/>
                          </a:solidFill>
                        </a:rPr>
                        <a:t>( -at  -abat  -avit).</a:t>
                      </a:r>
                      <a:endParaRPr sz="2200"/>
                    </a:p>
                  </a:txBody>
                  <a:tcPr marL="84667" marR="84667" marT="84667" marB="84667"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67"/>
          <p:cNvSpPr txBox="1">
            <a:spLocks noGrp="1"/>
          </p:cNvSpPr>
          <p:nvPr>
            <p:ph type="title"/>
          </p:nvPr>
        </p:nvSpPr>
        <p:spPr>
          <a:xfrm>
            <a:off x="0" y="593367"/>
            <a:ext cx="12192000" cy="763600"/>
          </a:xfrm>
          <a:prstGeom prst="rect">
            <a:avLst/>
          </a:prstGeom>
          <a:solidFill>
            <a:srgbClr val="FFF2CC"/>
          </a:solidFill>
        </p:spPr>
        <p:txBody>
          <a:bodyPr spcFirstLastPara="1" vert="horz" wrap="square" lIns="121900" tIns="121900" rIns="121900" bIns="121900" rtlCol="0" anchor="t" anchorCtr="0">
            <a:normAutofit fontScale="90000"/>
          </a:bodyPr>
          <a:lstStyle/>
          <a:p>
            <a:pPr>
              <a:spcBef>
                <a:spcPts val="0"/>
              </a:spcBef>
            </a:pPr>
            <a:r>
              <a:rPr lang="en-GB" b="1"/>
              <a:t>TASK: </a:t>
            </a:r>
            <a:r>
              <a:rPr lang="en-GB"/>
              <a:t>Use the sentence builder to write </a:t>
            </a:r>
            <a:r>
              <a:rPr lang="en-GB" b="1"/>
              <a:t>3</a:t>
            </a:r>
            <a:r>
              <a:rPr lang="en-GB"/>
              <a:t> Latin sentences</a:t>
            </a:r>
            <a:endParaRPr/>
          </a:p>
        </p:txBody>
      </p:sp>
      <p:graphicFrame>
        <p:nvGraphicFramePr>
          <p:cNvPr id="1615" name="Google Shape;1615;p167"/>
          <p:cNvGraphicFramePr/>
          <p:nvPr/>
        </p:nvGraphicFramePr>
        <p:xfrm>
          <a:off x="263233" y="1553800"/>
          <a:ext cx="11680200" cy="5118146"/>
        </p:xfrm>
        <a:graphic>
          <a:graphicData uri="http://schemas.openxmlformats.org/drawingml/2006/table">
            <a:tbl>
              <a:tblPr>
                <a:noFill/>
              </a:tblPr>
              <a:tblGrid>
                <a:gridCol w="2114800">
                  <a:extLst>
                    <a:ext uri="{9D8B030D-6E8A-4147-A177-3AD203B41FA5}">
                      <a16:colId xmlns:a16="http://schemas.microsoft.com/office/drawing/2014/main" val="20000"/>
                    </a:ext>
                  </a:extLst>
                </a:gridCol>
                <a:gridCol w="2537767">
                  <a:extLst>
                    <a:ext uri="{9D8B030D-6E8A-4147-A177-3AD203B41FA5}">
                      <a16:colId xmlns:a16="http://schemas.microsoft.com/office/drawing/2014/main" val="20001"/>
                    </a:ext>
                  </a:extLst>
                </a:gridCol>
                <a:gridCol w="2196133">
                  <a:extLst>
                    <a:ext uri="{9D8B030D-6E8A-4147-A177-3AD203B41FA5}">
                      <a16:colId xmlns:a16="http://schemas.microsoft.com/office/drawing/2014/main" val="20002"/>
                    </a:ext>
                  </a:extLst>
                </a:gridCol>
                <a:gridCol w="2635367">
                  <a:extLst>
                    <a:ext uri="{9D8B030D-6E8A-4147-A177-3AD203B41FA5}">
                      <a16:colId xmlns:a16="http://schemas.microsoft.com/office/drawing/2014/main" val="20003"/>
                    </a:ext>
                  </a:extLst>
                </a:gridCol>
                <a:gridCol w="2196133">
                  <a:extLst>
                    <a:ext uri="{9D8B030D-6E8A-4147-A177-3AD203B41FA5}">
                      <a16:colId xmlns:a16="http://schemas.microsoft.com/office/drawing/2014/main" val="20004"/>
                    </a:ext>
                  </a:extLst>
                </a:gridCol>
              </a:tblGrid>
              <a:tr h="413173">
                <a:tc gridSpan="2">
                  <a:txBody>
                    <a:bodyPr/>
                    <a:lstStyle/>
                    <a:p>
                      <a:pPr marL="0" lvl="0" indent="0" algn="ctr" rtl="0">
                        <a:spcBef>
                          <a:spcPts val="0"/>
                        </a:spcBef>
                        <a:spcAft>
                          <a:spcPts val="0"/>
                        </a:spcAft>
                        <a:buNone/>
                      </a:pPr>
                      <a:r>
                        <a:rPr lang="en-GB" sz="1600" b="1">
                          <a:solidFill>
                            <a:srgbClr val="F4CCCC"/>
                          </a:solidFill>
                        </a:rPr>
                        <a:t>Nominative</a:t>
                      </a:r>
                      <a:endParaRPr sz="1600" b="1">
                        <a:solidFill>
                          <a:srgbClr val="F4CCCC"/>
                        </a:solidFill>
                      </a:endParaRPr>
                    </a:p>
                  </a:txBody>
                  <a:tcPr marL="84667" marR="84667" marT="84667" marB="84667" anchor="ctr">
                    <a:solidFill>
                      <a:srgbClr val="666666"/>
                    </a:solidFill>
                  </a:tcPr>
                </a:tc>
                <a:tc hMerge="1">
                  <a:txBody>
                    <a:bodyPr/>
                    <a:lstStyle/>
                    <a:p>
                      <a:endParaRPr lang="en-US"/>
                    </a:p>
                  </a:txBody>
                  <a:tcPr/>
                </a:tc>
                <a:tc gridSpan="2">
                  <a:txBody>
                    <a:bodyPr/>
                    <a:lstStyle/>
                    <a:p>
                      <a:pPr marL="0" lvl="0" indent="0" algn="ctr" rtl="0">
                        <a:spcBef>
                          <a:spcPts val="0"/>
                        </a:spcBef>
                        <a:spcAft>
                          <a:spcPts val="0"/>
                        </a:spcAft>
                        <a:buNone/>
                      </a:pPr>
                      <a:r>
                        <a:rPr lang="en-GB" sz="1600" b="1">
                          <a:solidFill>
                            <a:srgbClr val="D9EAD3"/>
                          </a:solidFill>
                        </a:rPr>
                        <a:t>Accusative</a:t>
                      </a:r>
                      <a:endParaRPr sz="1600" b="1">
                        <a:solidFill>
                          <a:srgbClr val="D9EAD3"/>
                        </a:solidFill>
                      </a:endParaRPr>
                    </a:p>
                  </a:txBody>
                  <a:tcPr marL="84667" marR="84667" marT="84667" marB="84667" anchor="ctr">
                    <a:solidFill>
                      <a:srgbClr val="666666"/>
                    </a:solidFill>
                  </a:tcPr>
                </a:tc>
                <a:tc hMerge="1">
                  <a:txBody>
                    <a:bodyPr/>
                    <a:lstStyle/>
                    <a:p>
                      <a:endParaRPr lang="en-US"/>
                    </a:p>
                  </a:txBody>
                  <a:tcPr/>
                </a:tc>
                <a:tc rowSpan="2">
                  <a:txBody>
                    <a:bodyPr/>
                    <a:lstStyle/>
                    <a:p>
                      <a:pPr marL="0" lvl="0" indent="0" algn="ctr" rtl="0">
                        <a:spcBef>
                          <a:spcPts val="0"/>
                        </a:spcBef>
                        <a:spcAft>
                          <a:spcPts val="0"/>
                        </a:spcAft>
                        <a:buNone/>
                      </a:pPr>
                      <a:r>
                        <a:rPr lang="en-GB" sz="1600" b="1">
                          <a:solidFill>
                            <a:srgbClr val="F3F3F3"/>
                          </a:solidFill>
                        </a:rPr>
                        <a:t>Verb</a:t>
                      </a:r>
                      <a:endParaRPr sz="1600" b="1">
                        <a:solidFill>
                          <a:srgbClr val="F3F3F3"/>
                        </a:solidFill>
                      </a:endParaRPr>
                    </a:p>
                  </a:txBody>
                  <a:tcPr marL="84667" marR="84667" marT="84667" marB="84667" anchor="ctr">
                    <a:solidFill>
                      <a:srgbClr val="666666"/>
                    </a:solidFill>
                  </a:tcPr>
                </a:tc>
                <a:extLst>
                  <a:ext uri="{0D108BD9-81ED-4DB2-BD59-A6C34878D82A}">
                    <a16:rowId xmlns:a16="http://schemas.microsoft.com/office/drawing/2014/main" val="10000"/>
                  </a:ext>
                </a:extLst>
              </a:tr>
              <a:tr h="413173">
                <a:tc>
                  <a:txBody>
                    <a:bodyPr/>
                    <a:lstStyle/>
                    <a:p>
                      <a:pPr marL="0" lvl="0" indent="0" algn="ctr" rtl="0">
                        <a:spcBef>
                          <a:spcPts val="0"/>
                        </a:spcBef>
                        <a:spcAft>
                          <a:spcPts val="0"/>
                        </a:spcAft>
                        <a:buNone/>
                      </a:pPr>
                      <a:r>
                        <a:rPr lang="en-GB" sz="1600" b="1">
                          <a:solidFill>
                            <a:srgbClr val="F4CCCC"/>
                          </a:solidFill>
                        </a:rPr>
                        <a:t>Noun</a:t>
                      </a:r>
                      <a:endParaRPr sz="1600" b="1">
                        <a:solidFill>
                          <a:srgbClr val="F4CCCC"/>
                        </a:solidFill>
                      </a:endParaRPr>
                    </a:p>
                  </a:txBody>
                  <a:tcPr marL="84667" marR="84667" marT="84667" marB="84667" anchor="ctr">
                    <a:solidFill>
                      <a:srgbClr val="666666"/>
                    </a:solidFill>
                  </a:tcPr>
                </a:tc>
                <a:tc>
                  <a:txBody>
                    <a:bodyPr/>
                    <a:lstStyle/>
                    <a:p>
                      <a:pPr marL="0" lvl="0" indent="0" algn="ctr" rtl="0">
                        <a:spcBef>
                          <a:spcPts val="0"/>
                        </a:spcBef>
                        <a:spcAft>
                          <a:spcPts val="0"/>
                        </a:spcAft>
                        <a:buNone/>
                      </a:pPr>
                      <a:r>
                        <a:rPr lang="en-GB" sz="1600" b="1">
                          <a:solidFill>
                            <a:srgbClr val="F4CCCC"/>
                          </a:solidFill>
                        </a:rPr>
                        <a:t>Adjective</a:t>
                      </a:r>
                      <a:endParaRPr sz="1600" b="1">
                        <a:solidFill>
                          <a:srgbClr val="F4CCCC"/>
                        </a:solidFill>
                      </a:endParaRPr>
                    </a:p>
                  </a:txBody>
                  <a:tcPr marL="84667" marR="84667" marT="84667" marB="84667" anchor="ctr">
                    <a:solidFill>
                      <a:srgbClr val="666666"/>
                    </a:solidFill>
                  </a:tcPr>
                </a:tc>
                <a:tc>
                  <a:txBody>
                    <a:bodyPr/>
                    <a:lstStyle/>
                    <a:p>
                      <a:pPr marL="0" lvl="0" indent="0" algn="ctr" rtl="0">
                        <a:spcBef>
                          <a:spcPts val="0"/>
                        </a:spcBef>
                        <a:spcAft>
                          <a:spcPts val="0"/>
                        </a:spcAft>
                        <a:buNone/>
                      </a:pPr>
                      <a:r>
                        <a:rPr lang="en-GB" sz="1600" b="1">
                          <a:solidFill>
                            <a:srgbClr val="D9EAD3"/>
                          </a:solidFill>
                        </a:rPr>
                        <a:t>Noun</a:t>
                      </a:r>
                      <a:endParaRPr sz="1600" b="1">
                        <a:solidFill>
                          <a:srgbClr val="D9EAD3"/>
                        </a:solidFill>
                      </a:endParaRPr>
                    </a:p>
                  </a:txBody>
                  <a:tcPr marL="84667" marR="84667" marT="84667" marB="84667" anchor="ctr">
                    <a:solidFill>
                      <a:srgbClr val="666666"/>
                    </a:solidFill>
                  </a:tcPr>
                </a:tc>
                <a:tc>
                  <a:txBody>
                    <a:bodyPr/>
                    <a:lstStyle/>
                    <a:p>
                      <a:pPr marL="0" lvl="0" indent="0" algn="ctr" rtl="0">
                        <a:spcBef>
                          <a:spcPts val="0"/>
                        </a:spcBef>
                        <a:spcAft>
                          <a:spcPts val="0"/>
                        </a:spcAft>
                        <a:buNone/>
                      </a:pPr>
                      <a:r>
                        <a:rPr lang="en-GB" sz="1600" b="1">
                          <a:solidFill>
                            <a:srgbClr val="D9EAD3"/>
                          </a:solidFill>
                        </a:rPr>
                        <a:t>Adjective</a:t>
                      </a:r>
                      <a:endParaRPr sz="1600" b="1">
                        <a:solidFill>
                          <a:srgbClr val="D9EAD3"/>
                        </a:solidFill>
                      </a:endParaRPr>
                    </a:p>
                  </a:txBody>
                  <a:tcPr marL="84667" marR="84667" marT="84667" marB="84667" anchor="ctr">
                    <a:solidFill>
                      <a:srgbClr val="666666"/>
                    </a:solidFill>
                  </a:tcPr>
                </a:tc>
                <a:tc vMerge="1">
                  <a:txBody>
                    <a:bodyPr/>
                    <a:lstStyle/>
                    <a:p>
                      <a:endParaRPr lang="en-US"/>
                    </a:p>
                  </a:txBody>
                  <a:tcPr/>
                </a:tc>
                <a:extLst>
                  <a:ext uri="{0D108BD9-81ED-4DB2-BD59-A6C34878D82A}">
                    <a16:rowId xmlns:a16="http://schemas.microsoft.com/office/drawing/2014/main" val="10001"/>
                  </a:ext>
                </a:extLst>
              </a:tr>
              <a:tr h="1962912">
                <a:tc>
                  <a:txBody>
                    <a:bodyPr/>
                    <a:lstStyle/>
                    <a:p>
                      <a:pPr marL="0" lvl="0" indent="0" algn="l" rtl="0">
                        <a:lnSpc>
                          <a:spcPct val="150000"/>
                        </a:lnSpc>
                        <a:spcBef>
                          <a:spcPts val="0"/>
                        </a:spcBef>
                        <a:spcAft>
                          <a:spcPts val="0"/>
                        </a:spcAft>
                        <a:buNone/>
                      </a:pPr>
                      <a:r>
                        <a:rPr lang="en-GB" sz="1600" b="1"/>
                        <a:t>deus </a:t>
                      </a:r>
                      <a:r>
                        <a:rPr lang="en-GB" sz="1600"/>
                        <a:t>- god</a:t>
                      </a:r>
                      <a:endParaRPr sz="1600"/>
                    </a:p>
                    <a:p>
                      <a:pPr marL="0" lvl="0" indent="0" algn="l" rtl="0">
                        <a:lnSpc>
                          <a:spcPct val="150000"/>
                        </a:lnSpc>
                        <a:spcBef>
                          <a:spcPts val="0"/>
                        </a:spcBef>
                        <a:spcAft>
                          <a:spcPts val="0"/>
                        </a:spcAft>
                        <a:buNone/>
                      </a:pPr>
                      <a:r>
                        <a:rPr lang="en-GB" sz="1600" b="1"/>
                        <a:t>filius</a:t>
                      </a:r>
                      <a:r>
                        <a:rPr lang="en-GB" sz="1600"/>
                        <a:t> - son</a:t>
                      </a:r>
                      <a:endParaRPr sz="1600"/>
                    </a:p>
                    <a:p>
                      <a:pPr marL="0" lvl="0" indent="0" algn="l" rtl="0">
                        <a:lnSpc>
                          <a:spcPct val="150000"/>
                        </a:lnSpc>
                        <a:spcBef>
                          <a:spcPts val="0"/>
                        </a:spcBef>
                        <a:spcAft>
                          <a:spcPts val="0"/>
                        </a:spcAft>
                        <a:buNone/>
                      </a:pPr>
                      <a:r>
                        <a:rPr lang="en-GB" sz="1600" b="1"/>
                        <a:t>homo</a:t>
                      </a:r>
                      <a:r>
                        <a:rPr lang="en-GB" sz="1600"/>
                        <a:t> - man</a:t>
                      </a:r>
                      <a:endParaRPr sz="1600"/>
                    </a:p>
                    <a:p>
                      <a:pPr marL="0" lvl="0" indent="0" algn="l" rtl="0">
                        <a:lnSpc>
                          <a:spcPct val="150000"/>
                        </a:lnSpc>
                        <a:spcBef>
                          <a:spcPts val="0"/>
                        </a:spcBef>
                        <a:spcAft>
                          <a:spcPts val="0"/>
                        </a:spcAft>
                        <a:buNone/>
                      </a:pPr>
                      <a:r>
                        <a:rPr lang="en-GB" sz="1600" b="1"/>
                        <a:t>pater</a:t>
                      </a:r>
                      <a:r>
                        <a:rPr lang="en-GB" sz="1600"/>
                        <a:t> - father</a:t>
                      </a:r>
                      <a:endParaRPr sz="1600"/>
                    </a:p>
                    <a:p>
                      <a:pPr marL="0" lvl="0" indent="0" algn="l" rtl="0">
                        <a:lnSpc>
                          <a:spcPct val="150000"/>
                        </a:lnSpc>
                        <a:spcBef>
                          <a:spcPts val="0"/>
                        </a:spcBef>
                        <a:spcAft>
                          <a:spcPts val="0"/>
                        </a:spcAft>
                        <a:buNone/>
                      </a:pPr>
                      <a:r>
                        <a:rPr lang="en-GB" sz="1600" b="1"/>
                        <a:t>rex </a:t>
                      </a:r>
                      <a:r>
                        <a:rPr lang="en-GB" sz="1600"/>
                        <a:t>- king</a:t>
                      </a:r>
                      <a:endParaRPr sz="1600"/>
                    </a:p>
                  </a:txBody>
                  <a:tcPr marL="84667" marR="84667" marT="84667" marB="84667" anchor="ctr">
                    <a:solidFill>
                      <a:srgbClr val="E6B8AF"/>
                    </a:solidFill>
                  </a:tcPr>
                </a:tc>
                <a:tc>
                  <a:txBody>
                    <a:bodyPr/>
                    <a:lstStyle/>
                    <a:p>
                      <a:pPr marL="0" lvl="0" indent="0" algn="l" rtl="0">
                        <a:lnSpc>
                          <a:spcPct val="150000"/>
                        </a:lnSpc>
                        <a:spcBef>
                          <a:spcPts val="0"/>
                        </a:spcBef>
                        <a:spcAft>
                          <a:spcPts val="0"/>
                        </a:spcAft>
                        <a:buNone/>
                      </a:pPr>
                      <a:r>
                        <a:rPr lang="en-GB" sz="1600" b="1"/>
                        <a:t>iratus</a:t>
                      </a:r>
                      <a:r>
                        <a:rPr lang="en-GB" sz="1600"/>
                        <a:t> - angry</a:t>
                      </a:r>
                      <a:endParaRPr sz="1600"/>
                    </a:p>
                    <a:p>
                      <a:pPr marL="0" lvl="0" indent="0" algn="l" rtl="0">
                        <a:lnSpc>
                          <a:spcPct val="150000"/>
                        </a:lnSpc>
                        <a:spcBef>
                          <a:spcPts val="0"/>
                        </a:spcBef>
                        <a:spcAft>
                          <a:spcPts val="0"/>
                        </a:spcAft>
                        <a:buNone/>
                      </a:pPr>
                      <a:r>
                        <a:rPr lang="en-GB" sz="1600" b="1"/>
                        <a:t>laetus</a:t>
                      </a:r>
                      <a:r>
                        <a:rPr lang="en-GB" sz="1600"/>
                        <a:t> - happy</a:t>
                      </a:r>
                      <a:endParaRPr sz="1600"/>
                    </a:p>
                    <a:p>
                      <a:pPr marL="0" lvl="0" indent="0" algn="l" rtl="0">
                        <a:lnSpc>
                          <a:spcPct val="150000"/>
                        </a:lnSpc>
                        <a:spcBef>
                          <a:spcPts val="0"/>
                        </a:spcBef>
                        <a:spcAft>
                          <a:spcPts val="0"/>
                        </a:spcAft>
                        <a:buNone/>
                      </a:pPr>
                      <a:r>
                        <a:rPr lang="en-GB" sz="1600" b="1"/>
                        <a:t>pulcher</a:t>
                      </a:r>
                      <a:r>
                        <a:rPr lang="en-GB" sz="1600"/>
                        <a:t> - handsome</a:t>
                      </a:r>
                      <a:endParaRPr sz="1600"/>
                    </a:p>
                    <a:p>
                      <a:pPr marL="0" lvl="0" indent="0" algn="l" rtl="0">
                        <a:lnSpc>
                          <a:spcPct val="150000"/>
                        </a:lnSpc>
                        <a:spcBef>
                          <a:spcPts val="0"/>
                        </a:spcBef>
                        <a:spcAft>
                          <a:spcPts val="0"/>
                        </a:spcAft>
                        <a:buNone/>
                      </a:pPr>
                      <a:r>
                        <a:rPr lang="en-GB" sz="1600" b="1"/>
                        <a:t>Romanus</a:t>
                      </a:r>
                      <a:r>
                        <a:rPr lang="en-GB" sz="1600"/>
                        <a:t> - Roman</a:t>
                      </a:r>
                      <a:endParaRPr sz="1600"/>
                    </a:p>
                    <a:p>
                      <a:pPr marL="0" lvl="0" indent="0" algn="l" rtl="0">
                        <a:lnSpc>
                          <a:spcPct val="150000"/>
                        </a:lnSpc>
                        <a:spcBef>
                          <a:spcPts val="0"/>
                        </a:spcBef>
                        <a:spcAft>
                          <a:spcPts val="0"/>
                        </a:spcAft>
                        <a:buNone/>
                      </a:pPr>
                      <a:r>
                        <a:rPr lang="en-GB" sz="1600" b="1"/>
                        <a:t>saevus</a:t>
                      </a:r>
                      <a:r>
                        <a:rPr lang="en-GB" sz="1600"/>
                        <a:t> - savage</a:t>
                      </a:r>
                      <a:endParaRPr sz="1600"/>
                    </a:p>
                  </a:txBody>
                  <a:tcPr marL="84667" marR="84667" marT="84667" marB="84667" anchor="ctr">
                    <a:solidFill>
                      <a:srgbClr val="F4CCCC"/>
                    </a:solidFill>
                  </a:tcPr>
                </a:tc>
                <a:tc>
                  <a:txBody>
                    <a:bodyPr/>
                    <a:lstStyle/>
                    <a:p>
                      <a:pPr marL="0" lvl="0" indent="0" algn="l" rtl="0">
                        <a:lnSpc>
                          <a:spcPct val="150000"/>
                        </a:lnSpc>
                        <a:spcBef>
                          <a:spcPts val="0"/>
                        </a:spcBef>
                        <a:spcAft>
                          <a:spcPts val="0"/>
                        </a:spcAft>
                        <a:buNone/>
                      </a:pPr>
                      <a:r>
                        <a:rPr lang="en-GB" sz="1600" b="1"/>
                        <a:t>deum</a:t>
                      </a:r>
                      <a:r>
                        <a:rPr lang="en-GB" sz="1600"/>
                        <a:t> - god</a:t>
                      </a:r>
                      <a:endParaRPr sz="1600"/>
                    </a:p>
                    <a:p>
                      <a:pPr marL="0" lvl="0" indent="0" algn="l" rtl="0">
                        <a:lnSpc>
                          <a:spcPct val="150000"/>
                        </a:lnSpc>
                        <a:spcBef>
                          <a:spcPts val="0"/>
                        </a:spcBef>
                        <a:spcAft>
                          <a:spcPts val="0"/>
                        </a:spcAft>
                        <a:buNone/>
                      </a:pPr>
                      <a:r>
                        <a:rPr lang="en-GB" sz="1600" b="1"/>
                        <a:t>filium</a:t>
                      </a:r>
                      <a:r>
                        <a:rPr lang="en-GB" sz="1600"/>
                        <a:t> - son</a:t>
                      </a:r>
                      <a:endParaRPr sz="1600"/>
                    </a:p>
                    <a:p>
                      <a:pPr marL="0" lvl="0" indent="0" algn="l" rtl="0">
                        <a:lnSpc>
                          <a:spcPct val="150000"/>
                        </a:lnSpc>
                        <a:spcBef>
                          <a:spcPts val="0"/>
                        </a:spcBef>
                        <a:spcAft>
                          <a:spcPts val="0"/>
                        </a:spcAft>
                        <a:buNone/>
                      </a:pPr>
                      <a:r>
                        <a:rPr lang="en-GB" sz="1600" b="1"/>
                        <a:t>hominem</a:t>
                      </a:r>
                      <a:r>
                        <a:rPr lang="en-GB" sz="1600"/>
                        <a:t> - man</a:t>
                      </a:r>
                      <a:endParaRPr sz="1600"/>
                    </a:p>
                    <a:p>
                      <a:pPr marL="0" lvl="0" indent="0" algn="l" rtl="0">
                        <a:lnSpc>
                          <a:spcPct val="150000"/>
                        </a:lnSpc>
                        <a:spcBef>
                          <a:spcPts val="0"/>
                        </a:spcBef>
                        <a:spcAft>
                          <a:spcPts val="0"/>
                        </a:spcAft>
                        <a:buNone/>
                      </a:pPr>
                      <a:r>
                        <a:rPr lang="en-GB" sz="1600" b="1"/>
                        <a:t>patrem</a:t>
                      </a:r>
                      <a:r>
                        <a:rPr lang="en-GB" sz="1600"/>
                        <a:t> - father</a:t>
                      </a:r>
                      <a:endParaRPr sz="1600"/>
                    </a:p>
                    <a:p>
                      <a:pPr marL="0" lvl="0" indent="0" algn="l" rtl="0">
                        <a:lnSpc>
                          <a:spcPct val="150000"/>
                        </a:lnSpc>
                        <a:spcBef>
                          <a:spcPts val="0"/>
                        </a:spcBef>
                        <a:spcAft>
                          <a:spcPts val="0"/>
                        </a:spcAft>
                        <a:buNone/>
                      </a:pPr>
                      <a:r>
                        <a:rPr lang="en-GB" sz="1600" b="1"/>
                        <a:t>regem </a:t>
                      </a:r>
                      <a:r>
                        <a:rPr lang="en-GB" sz="1600"/>
                        <a:t>- king</a:t>
                      </a:r>
                      <a:endParaRPr sz="1600"/>
                    </a:p>
                  </a:txBody>
                  <a:tcPr marL="84667" marR="84667" marT="84667" marB="84667" anchor="ctr">
                    <a:solidFill>
                      <a:srgbClr val="D9EAD3"/>
                    </a:solidFill>
                  </a:tcPr>
                </a:tc>
                <a:tc>
                  <a:txBody>
                    <a:bodyPr/>
                    <a:lstStyle/>
                    <a:p>
                      <a:pPr marL="0" lvl="0" indent="0" algn="l" rtl="0">
                        <a:lnSpc>
                          <a:spcPct val="150000"/>
                        </a:lnSpc>
                        <a:spcBef>
                          <a:spcPts val="0"/>
                        </a:spcBef>
                        <a:spcAft>
                          <a:spcPts val="0"/>
                        </a:spcAft>
                        <a:buNone/>
                      </a:pPr>
                      <a:r>
                        <a:rPr lang="en-GB" sz="1600" b="1"/>
                        <a:t>iratum</a:t>
                      </a:r>
                      <a:r>
                        <a:rPr lang="en-GB" sz="1600"/>
                        <a:t> - angry</a:t>
                      </a:r>
                      <a:endParaRPr sz="1600"/>
                    </a:p>
                    <a:p>
                      <a:pPr marL="0" lvl="0" indent="0" algn="l" rtl="0">
                        <a:lnSpc>
                          <a:spcPct val="150000"/>
                        </a:lnSpc>
                        <a:spcBef>
                          <a:spcPts val="0"/>
                        </a:spcBef>
                        <a:spcAft>
                          <a:spcPts val="0"/>
                        </a:spcAft>
                        <a:buNone/>
                      </a:pPr>
                      <a:r>
                        <a:rPr lang="en-GB" sz="1600" b="1"/>
                        <a:t>laetum</a:t>
                      </a:r>
                      <a:r>
                        <a:rPr lang="en-GB" sz="1600"/>
                        <a:t> - happy</a:t>
                      </a:r>
                      <a:endParaRPr sz="1600"/>
                    </a:p>
                    <a:p>
                      <a:pPr marL="0" lvl="0" indent="0" algn="l" rtl="0">
                        <a:lnSpc>
                          <a:spcPct val="150000"/>
                        </a:lnSpc>
                        <a:spcBef>
                          <a:spcPts val="0"/>
                        </a:spcBef>
                        <a:spcAft>
                          <a:spcPts val="0"/>
                        </a:spcAft>
                        <a:buNone/>
                      </a:pPr>
                      <a:r>
                        <a:rPr lang="en-GB" sz="1500" b="1"/>
                        <a:t>pulchrum</a:t>
                      </a:r>
                      <a:r>
                        <a:rPr lang="en-GB" sz="1500"/>
                        <a:t> - handsome</a:t>
                      </a:r>
                      <a:endParaRPr sz="1500"/>
                    </a:p>
                    <a:p>
                      <a:pPr marL="0" lvl="0" indent="0" algn="l" rtl="0">
                        <a:lnSpc>
                          <a:spcPct val="150000"/>
                        </a:lnSpc>
                        <a:spcBef>
                          <a:spcPts val="0"/>
                        </a:spcBef>
                        <a:spcAft>
                          <a:spcPts val="0"/>
                        </a:spcAft>
                        <a:buNone/>
                      </a:pPr>
                      <a:r>
                        <a:rPr lang="en-GB" sz="1600" b="1"/>
                        <a:t>Romanum</a:t>
                      </a:r>
                      <a:r>
                        <a:rPr lang="en-GB" sz="1600"/>
                        <a:t> - Roman</a:t>
                      </a:r>
                      <a:endParaRPr sz="1600"/>
                    </a:p>
                    <a:p>
                      <a:pPr marL="0" lvl="0" indent="0" algn="l" rtl="0">
                        <a:lnSpc>
                          <a:spcPct val="150000"/>
                        </a:lnSpc>
                        <a:spcBef>
                          <a:spcPts val="0"/>
                        </a:spcBef>
                        <a:spcAft>
                          <a:spcPts val="0"/>
                        </a:spcAft>
                        <a:buNone/>
                      </a:pPr>
                      <a:r>
                        <a:rPr lang="en-GB" sz="1600" b="1"/>
                        <a:t>saevum</a:t>
                      </a:r>
                      <a:r>
                        <a:rPr lang="en-GB" sz="1600"/>
                        <a:t> - savage</a:t>
                      </a:r>
                      <a:endParaRPr sz="1600"/>
                    </a:p>
                  </a:txBody>
                  <a:tcPr marL="84667" marR="84667" marT="84667" marB="84667" anchor="ctr">
                    <a:solidFill>
                      <a:srgbClr val="D0E0E3"/>
                    </a:solidFill>
                  </a:tcPr>
                </a:tc>
                <a:tc rowSpan="2">
                  <a:txBody>
                    <a:bodyPr/>
                    <a:lstStyle/>
                    <a:p>
                      <a:pPr marL="0" lvl="0" indent="0" algn="l" rtl="0">
                        <a:lnSpc>
                          <a:spcPct val="150000"/>
                        </a:lnSpc>
                        <a:spcBef>
                          <a:spcPts val="0"/>
                        </a:spcBef>
                        <a:spcAft>
                          <a:spcPts val="0"/>
                        </a:spcAft>
                        <a:buNone/>
                      </a:pPr>
                      <a:r>
                        <a:rPr lang="en-GB" sz="1600" b="1"/>
                        <a:t>amavit</a:t>
                      </a:r>
                      <a:r>
                        <a:rPr lang="en-GB" sz="1600"/>
                        <a:t> - loved</a:t>
                      </a:r>
                      <a:endParaRPr sz="1600"/>
                    </a:p>
                    <a:p>
                      <a:pPr marL="0" lvl="0" indent="0" algn="l" rtl="0">
                        <a:lnSpc>
                          <a:spcPct val="150000"/>
                        </a:lnSpc>
                        <a:spcBef>
                          <a:spcPts val="0"/>
                        </a:spcBef>
                        <a:spcAft>
                          <a:spcPts val="0"/>
                        </a:spcAft>
                        <a:buNone/>
                      </a:pPr>
                      <a:r>
                        <a:rPr lang="en-GB" sz="1600" b="1"/>
                        <a:t>laudavit </a:t>
                      </a:r>
                      <a:r>
                        <a:rPr lang="en-GB" sz="1600"/>
                        <a:t>- praised</a:t>
                      </a:r>
                      <a:endParaRPr sz="1600"/>
                    </a:p>
                    <a:p>
                      <a:pPr marL="0" lvl="0" indent="0" algn="l" rtl="0">
                        <a:lnSpc>
                          <a:spcPct val="150000"/>
                        </a:lnSpc>
                        <a:spcBef>
                          <a:spcPts val="0"/>
                        </a:spcBef>
                        <a:spcAft>
                          <a:spcPts val="0"/>
                        </a:spcAft>
                        <a:buNone/>
                      </a:pPr>
                      <a:r>
                        <a:rPr lang="en-GB" sz="1600" b="1"/>
                        <a:t>punivit </a:t>
                      </a:r>
                      <a:r>
                        <a:rPr lang="en-GB" sz="1600"/>
                        <a:t>- punished</a:t>
                      </a:r>
                      <a:endParaRPr sz="1600"/>
                    </a:p>
                    <a:p>
                      <a:pPr marL="0" lvl="0" indent="0" algn="l" rtl="0">
                        <a:lnSpc>
                          <a:spcPct val="150000"/>
                        </a:lnSpc>
                        <a:spcBef>
                          <a:spcPts val="0"/>
                        </a:spcBef>
                        <a:spcAft>
                          <a:spcPts val="0"/>
                        </a:spcAft>
                        <a:buNone/>
                      </a:pPr>
                      <a:r>
                        <a:rPr lang="en-GB" sz="1600" b="1"/>
                        <a:t>terruit</a:t>
                      </a:r>
                      <a:r>
                        <a:rPr lang="en-GB" sz="1600"/>
                        <a:t> - terrified</a:t>
                      </a:r>
                      <a:endParaRPr sz="1600"/>
                    </a:p>
                  </a:txBody>
                  <a:tcPr marL="84667" marR="84667" marT="84667" marB="84667" anchor="ctr">
                    <a:solidFill>
                      <a:srgbClr val="F3F3F3"/>
                    </a:solidFill>
                  </a:tcPr>
                </a:tc>
                <a:extLst>
                  <a:ext uri="{0D108BD9-81ED-4DB2-BD59-A6C34878D82A}">
                    <a16:rowId xmlns:a16="http://schemas.microsoft.com/office/drawing/2014/main" val="10002"/>
                  </a:ext>
                </a:extLst>
              </a:tr>
              <a:tr h="2328672">
                <a:tc>
                  <a:txBody>
                    <a:bodyPr/>
                    <a:lstStyle/>
                    <a:p>
                      <a:pPr marL="0" lvl="0" indent="0" algn="l" rtl="0">
                        <a:lnSpc>
                          <a:spcPct val="150000"/>
                        </a:lnSpc>
                        <a:spcBef>
                          <a:spcPts val="0"/>
                        </a:spcBef>
                        <a:spcAft>
                          <a:spcPts val="0"/>
                        </a:spcAft>
                        <a:buNone/>
                      </a:pPr>
                      <a:r>
                        <a:rPr lang="en-GB" sz="1600" b="1"/>
                        <a:t>dea</a:t>
                      </a:r>
                      <a:r>
                        <a:rPr lang="en-GB" sz="1600"/>
                        <a:t> - goddess</a:t>
                      </a:r>
                      <a:endParaRPr sz="1600"/>
                    </a:p>
                    <a:p>
                      <a:pPr marL="0" lvl="0" indent="0" algn="l" rtl="0">
                        <a:lnSpc>
                          <a:spcPct val="150000"/>
                        </a:lnSpc>
                        <a:spcBef>
                          <a:spcPts val="0"/>
                        </a:spcBef>
                        <a:spcAft>
                          <a:spcPts val="0"/>
                        </a:spcAft>
                        <a:buNone/>
                      </a:pPr>
                      <a:r>
                        <a:rPr lang="en-GB" sz="1600" b="1"/>
                        <a:t>filia</a:t>
                      </a:r>
                      <a:r>
                        <a:rPr lang="en-GB" sz="1600"/>
                        <a:t> - daughter</a:t>
                      </a:r>
                      <a:endParaRPr sz="1600"/>
                    </a:p>
                    <a:p>
                      <a:pPr marL="0" lvl="0" indent="0" algn="l" rtl="0">
                        <a:lnSpc>
                          <a:spcPct val="150000"/>
                        </a:lnSpc>
                        <a:spcBef>
                          <a:spcPts val="0"/>
                        </a:spcBef>
                        <a:spcAft>
                          <a:spcPts val="0"/>
                        </a:spcAft>
                        <a:buNone/>
                      </a:pPr>
                      <a:r>
                        <a:rPr lang="en-GB" sz="1600" b="1"/>
                        <a:t>femina </a:t>
                      </a:r>
                      <a:r>
                        <a:rPr lang="en-GB" sz="1600"/>
                        <a:t>- woman</a:t>
                      </a:r>
                      <a:endParaRPr sz="1600"/>
                    </a:p>
                    <a:p>
                      <a:pPr marL="0" lvl="0" indent="0" algn="l" rtl="0">
                        <a:lnSpc>
                          <a:spcPct val="150000"/>
                        </a:lnSpc>
                        <a:spcBef>
                          <a:spcPts val="0"/>
                        </a:spcBef>
                        <a:spcAft>
                          <a:spcPts val="0"/>
                        </a:spcAft>
                        <a:buNone/>
                      </a:pPr>
                      <a:r>
                        <a:rPr lang="en-GB" sz="1600" b="1"/>
                        <a:t>mater</a:t>
                      </a:r>
                      <a:r>
                        <a:rPr lang="en-GB" sz="1600"/>
                        <a:t> - mother</a:t>
                      </a:r>
                      <a:endParaRPr sz="1600"/>
                    </a:p>
                    <a:p>
                      <a:pPr marL="0" lvl="0" indent="0" algn="l" rtl="0">
                        <a:lnSpc>
                          <a:spcPct val="150000"/>
                        </a:lnSpc>
                        <a:spcBef>
                          <a:spcPts val="0"/>
                        </a:spcBef>
                        <a:spcAft>
                          <a:spcPts val="0"/>
                        </a:spcAft>
                        <a:buNone/>
                      </a:pPr>
                      <a:r>
                        <a:rPr lang="en-GB" sz="1600" b="1"/>
                        <a:t>regina </a:t>
                      </a:r>
                      <a:r>
                        <a:rPr lang="en-GB" sz="1600"/>
                        <a:t>- queen</a:t>
                      </a:r>
                      <a:endParaRPr sz="1600"/>
                    </a:p>
                    <a:p>
                      <a:pPr marL="0" lvl="0" indent="0" algn="l" rtl="0">
                        <a:lnSpc>
                          <a:spcPct val="150000"/>
                        </a:lnSpc>
                        <a:spcBef>
                          <a:spcPts val="0"/>
                        </a:spcBef>
                        <a:spcAft>
                          <a:spcPts val="0"/>
                        </a:spcAft>
                        <a:buNone/>
                      </a:pPr>
                      <a:r>
                        <a:rPr lang="en-GB" sz="1600" b="1"/>
                        <a:t>uxor</a:t>
                      </a:r>
                      <a:r>
                        <a:rPr lang="en-GB" sz="1600"/>
                        <a:t> - wife</a:t>
                      </a:r>
                      <a:endParaRPr sz="1600"/>
                    </a:p>
                  </a:txBody>
                  <a:tcPr marL="84667" marR="84667" marT="84667" marB="84667" anchor="ctr">
                    <a:solidFill>
                      <a:srgbClr val="E6B8AF"/>
                    </a:solidFill>
                  </a:tcPr>
                </a:tc>
                <a:tc>
                  <a:txBody>
                    <a:bodyPr/>
                    <a:lstStyle/>
                    <a:p>
                      <a:pPr marL="0" lvl="0" indent="0" algn="l" rtl="0">
                        <a:lnSpc>
                          <a:spcPct val="150000"/>
                        </a:lnSpc>
                        <a:spcBef>
                          <a:spcPts val="0"/>
                        </a:spcBef>
                        <a:spcAft>
                          <a:spcPts val="0"/>
                        </a:spcAft>
                        <a:buNone/>
                      </a:pPr>
                      <a:r>
                        <a:rPr lang="en-GB" sz="1600" b="1"/>
                        <a:t>irata</a:t>
                      </a:r>
                      <a:r>
                        <a:rPr lang="en-GB" sz="1600"/>
                        <a:t> - angry</a:t>
                      </a:r>
                      <a:endParaRPr sz="1600"/>
                    </a:p>
                    <a:p>
                      <a:pPr marL="0" lvl="0" indent="0" algn="l" rtl="0">
                        <a:lnSpc>
                          <a:spcPct val="150000"/>
                        </a:lnSpc>
                        <a:spcBef>
                          <a:spcPts val="0"/>
                        </a:spcBef>
                        <a:spcAft>
                          <a:spcPts val="0"/>
                        </a:spcAft>
                        <a:buNone/>
                      </a:pPr>
                      <a:r>
                        <a:rPr lang="en-GB" sz="1600" b="1"/>
                        <a:t>laeta </a:t>
                      </a:r>
                      <a:r>
                        <a:rPr lang="en-GB" sz="1600"/>
                        <a:t>- happy</a:t>
                      </a:r>
                      <a:endParaRPr sz="1600"/>
                    </a:p>
                    <a:p>
                      <a:pPr marL="0" lvl="0" indent="0" algn="l" rtl="0">
                        <a:lnSpc>
                          <a:spcPct val="150000"/>
                        </a:lnSpc>
                        <a:spcBef>
                          <a:spcPts val="0"/>
                        </a:spcBef>
                        <a:spcAft>
                          <a:spcPts val="0"/>
                        </a:spcAft>
                        <a:buNone/>
                      </a:pPr>
                      <a:r>
                        <a:rPr lang="en-GB" sz="1600" b="1"/>
                        <a:t>pulchra</a:t>
                      </a:r>
                      <a:r>
                        <a:rPr lang="en-GB" sz="1600"/>
                        <a:t> - beautiful</a:t>
                      </a:r>
                      <a:endParaRPr sz="1600"/>
                    </a:p>
                    <a:p>
                      <a:pPr marL="0" lvl="0" indent="0" algn="l" rtl="0">
                        <a:lnSpc>
                          <a:spcPct val="150000"/>
                        </a:lnSpc>
                        <a:spcBef>
                          <a:spcPts val="0"/>
                        </a:spcBef>
                        <a:spcAft>
                          <a:spcPts val="0"/>
                        </a:spcAft>
                        <a:buNone/>
                      </a:pPr>
                      <a:r>
                        <a:rPr lang="en-GB" sz="1600" b="1"/>
                        <a:t>Romana</a:t>
                      </a:r>
                      <a:r>
                        <a:rPr lang="en-GB" sz="1600"/>
                        <a:t> - Roman</a:t>
                      </a:r>
                      <a:endParaRPr sz="1600"/>
                    </a:p>
                    <a:p>
                      <a:pPr marL="0" lvl="0" indent="0" algn="l" rtl="0">
                        <a:lnSpc>
                          <a:spcPct val="150000"/>
                        </a:lnSpc>
                        <a:spcBef>
                          <a:spcPts val="0"/>
                        </a:spcBef>
                        <a:spcAft>
                          <a:spcPts val="0"/>
                        </a:spcAft>
                        <a:buNone/>
                      </a:pPr>
                      <a:r>
                        <a:rPr lang="en-GB" sz="1600" b="1"/>
                        <a:t>saeva </a:t>
                      </a:r>
                      <a:r>
                        <a:rPr lang="en-GB" sz="1600"/>
                        <a:t>- savage</a:t>
                      </a:r>
                      <a:endParaRPr sz="1600"/>
                    </a:p>
                  </a:txBody>
                  <a:tcPr marL="84667" marR="84667" marT="84667" marB="84667" anchor="ctr">
                    <a:solidFill>
                      <a:srgbClr val="F4CCCC"/>
                    </a:solidFill>
                  </a:tcPr>
                </a:tc>
                <a:tc>
                  <a:txBody>
                    <a:bodyPr/>
                    <a:lstStyle/>
                    <a:p>
                      <a:pPr marL="0" lvl="0" indent="0" algn="l" rtl="0">
                        <a:lnSpc>
                          <a:spcPct val="150000"/>
                        </a:lnSpc>
                        <a:spcBef>
                          <a:spcPts val="0"/>
                        </a:spcBef>
                        <a:spcAft>
                          <a:spcPts val="0"/>
                        </a:spcAft>
                        <a:buNone/>
                      </a:pPr>
                      <a:r>
                        <a:rPr lang="en-GB" sz="1600" b="1"/>
                        <a:t>deam</a:t>
                      </a:r>
                      <a:r>
                        <a:rPr lang="en-GB" sz="1600"/>
                        <a:t> - goddess</a:t>
                      </a:r>
                      <a:endParaRPr sz="1600"/>
                    </a:p>
                    <a:p>
                      <a:pPr marL="0" lvl="0" indent="0" algn="l" rtl="0">
                        <a:lnSpc>
                          <a:spcPct val="150000"/>
                        </a:lnSpc>
                        <a:spcBef>
                          <a:spcPts val="0"/>
                        </a:spcBef>
                        <a:spcAft>
                          <a:spcPts val="0"/>
                        </a:spcAft>
                        <a:buNone/>
                      </a:pPr>
                      <a:r>
                        <a:rPr lang="en-GB" sz="1600" b="1"/>
                        <a:t>filiam</a:t>
                      </a:r>
                      <a:r>
                        <a:rPr lang="en-GB" sz="1600"/>
                        <a:t> - daughter</a:t>
                      </a:r>
                      <a:endParaRPr sz="1600"/>
                    </a:p>
                    <a:p>
                      <a:pPr marL="0" lvl="0" indent="0" algn="l" rtl="0">
                        <a:lnSpc>
                          <a:spcPct val="150000"/>
                        </a:lnSpc>
                        <a:spcBef>
                          <a:spcPts val="0"/>
                        </a:spcBef>
                        <a:spcAft>
                          <a:spcPts val="0"/>
                        </a:spcAft>
                        <a:buNone/>
                      </a:pPr>
                      <a:r>
                        <a:rPr lang="en-GB" sz="1600" b="1"/>
                        <a:t>feminam</a:t>
                      </a:r>
                      <a:r>
                        <a:rPr lang="en-GB" sz="1600"/>
                        <a:t> - woman</a:t>
                      </a:r>
                      <a:endParaRPr sz="1600"/>
                    </a:p>
                    <a:p>
                      <a:pPr marL="0" lvl="0" indent="0" algn="l" rtl="0">
                        <a:lnSpc>
                          <a:spcPct val="150000"/>
                        </a:lnSpc>
                        <a:spcBef>
                          <a:spcPts val="0"/>
                        </a:spcBef>
                        <a:spcAft>
                          <a:spcPts val="0"/>
                        </a:spcAft>
                        <a:buNone/>
                      </a:pPr>
                      <a:r>
                        <a:rPr lang="en-GB" sz="1600" b="1"/>
                        <a:t>matrem</a:t>
                      </a:r>
                      <a:r>
                        <a:rPr lang="en-GB" sz="1600"/>
                        <a:t> - mother</a:t>
                      </a:r>
                      <a:endParaRPr sz="1600"/>
                    </a:p>
                    <a:p>
                      <a:pPr marL="0" lvl="0" indent="0" algn="l" rtl="0">
                        <a:lnSpc>
                          <a:spcPct val="150000"/>
                        </a:lnSpc>
                        <a:spcBef>
                          <a:spcPts val="0"/>
                        </a:spcBef>
                        <a:spcAft>
                          <a:spcPts val="0"/>
                        </a:spcAft>
                        <a:buNone/>
                      </a:pPr>
                      <a:r>
                        <a:rPr lang="en-GB" sz="1600" b="1"/>
                        <a:t>reginam</a:t>
                      </a:r>
                      <a:r>
                        <a:rPr lang="en-GB" sz="1600"/>
                        <a:t> - queen</a:t>
                      </a:r>
                      <a:endParaRPr sz="1600"/>
                    </a:p>
                    <a:p>
                      <a:pPr marL="0" lvl="0" indent="0" algn="l" rtl="0">
                        <a:lnSpc>
                          <a:spcPct val="150000"/>
                        </a:lnSpc>
                        <a:spcBef>
                          <a:spcPts val="0"/>
                        </a:spcBef>
                        <a:spcAft>
                          <a:spcPts val="0"/>
                        </a:spcAft>
                        <a:buNone/>
                      </a:pPr>
                      <a:r>
                        <a:rPr lang="en-GB" sz="1600" b="1"/>
                        <a:t>uxorem</a:t>
                      </a:r>
                      <a:r>
                        <a:rPr lang="en-GB" sz="1600"/>
                        <a:t> - wife</a:t>
                      </a:r>
                      <a:endParaRPr sz="1600"/>
                    </a:p>
                  </a:txBody>
                  <a:tcPr marL="84667" marR="84667" marT="84667" marB="84667" anchor="ctr">
                    <a:solidFill>
                      <a:srgbClr val="D9EAD3"/>
                    </a:solidFill>
                  </a:tcPr>
                </a:tc>
                <a:tc>
                  <a:txBody>
                    <a:bodyPr/>
                    <a:lstStyle/>
                    <a:p>
                      <a:pPr marL="0" lvl="0" indent="0" algn="l" rtl="0">
                        <a:lnSpc>
                          <a:spcPct val="150000"/>
                        </a:lnSpc>
                        <a:spcBef>
                          <a:spcPts val="0"/>
                        </a:spcBef>
                        <a:spcAft>
                          <a:spcPts val="0"/>
                        </a:spcAft>
                        <a:buNone/>
                      </a:pPr>
                      <a:r>
                        <a:rPr lang="en-GB" sz="1600" b="1"/>
                        <a:t>iratam</a:t>
                      </a:r>
                      <a:r>
                        <a:rPr lang="en-GB" sz="1600"/>
                        <a:t> - angry</a:t>
                      </a:r>
                      <a:endParaRPr sz="1600"/>
                    </a:p>
                    <a:p>
                      <a:pPr marL="0" lvl="0" indent="0" algn="l" rtl="0">
                        <a:lnSpc>
                          <a:spcPct val="150000"/>
                        </a:lnSpc>
                        <a:spcBef>
                          <a:spcPts val="0"/>
                        </a:spcBef>
                        <a:spcAft>
                          <a:spcPts val="0"/>
                        </a:spcAft>
                        <a:buNone/>
                      </a:pPr>
                      <a:r>
                        <a:rPr lang="en-GB" sz="1600" b="1"/>
                        <a:t>laetam</a:t>
                      </a:r>
                      <a:r>
                        <a:rPr lang="en-GB" sz="1600"/>
                        <a:t> - happy</a:t>
                      </a:r>
                      <a:endParaRPr sz="1600"/>
                    </a:p>
                    <a:p>
                      <a:pPr marL="0" lvl="0" indent="0" algn="l" rtl="0">
                        <a:lnSpc>
                          <a:spcPct val="150000"/>
                        </a:lnSpc>
                        <a:spcBef>
                          <a:spcPts val="0"/>
                        </a:spcBef>
                        <a:spcAft>
                          <a:spcPts val="0"/>
                        </a:spcAft>
                        <a:buNone/>
                      </a:pPr>
                      <a:r>
                        <a:rPr lang="en-GB" sz="1600" b="1"/>
                        <a:t>pulchram</a:t>
                      </a:r>
                      <a:r>
                        <a:rPr lang="en-GB" sz="1600"/>
                        <a:t> - beautiful</a:t>
                      </a:r>
                      <a:endParaRPr sz="1600"/>
                    </a:p>
                    <a:p>
                      <a:pPr marL="0" lvl="0" indent="0" algn="l" rtl="0">
                        <a:lnSpc>
                          <a:spcPct val="150000"/>
                        </a:lnSpc>
                        <a:spcBef>
                          <a:spcPts val="0"/>
                        </a:spcBef>
                        <a:spcAft>
                          <a:spcPts val="0"/>
                        </a:spcAft>
                        <a:buNone/>
                      </a:pPr>
                      <a:r>
                        <a:rPr lang="en-GB" sz="1600" b="1"/>
                        <a:t>Romanam</a:t>
                      </a:r>
                      <a:r>
                        <a:rPr lang="en-GB" sz="1600"/>
                        <a:t> - Roman</a:t>
                      </a:r>
                      <a:endParaRPr sz="1600"/>
                    </a:p>
                    <a:p>
                      <a:pPr marL="0" lvl="0" indent="0" algn="l" rtl="0">
                        <a:lnSpc>
                          <a:spcPct val="150000"/>
                        </a:lnSpc>
                        <a:spcBef>
                          <a:spcPts val="0"/>
                        </a:spcBef>
                        <a:spcAft>
                          <a:spcPts val="0"/>
                        </a:spcAft>
                        <a:buNone/>
                      </a:pPr>
                      <a:r>
                        <a:rPr lang="en-GB" sz="1600" b="1"/>
                        <a:t>saevam</a:t>
                      </a:r>
                      <a:r>
                        <a:rPr lang="en-GB" sz="1600"/>
                        <a:t> - savage</a:t>
                      </a:r>
                      <a:endParaRPr sz="1600"/>
                    </a:p>
                  </a:txBody>
                  <a:tcPr marL="84667" marR="84667" marT="84667" marB="84667" anchor="ctr">
                    <a:solidFill>
                      <a:srgbClr val="D0E0E3"/>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02"/>
          <p:cNvSpPr txBox="1">
            <a:spLocks noGrp="1"/>
          </p:cNvSpPr>
          <p:nvPr>
            <p:ph type="title"/>
          </p:nvPr>
        </p:nvSpPr>
        <p:spPr>
          <a:xfrm>
            <a:off x="0" y="277200"/>
            <a:ext cx="12192000" cy="824400"/>
          </a:xfrm>
          <a:prstGeom prst="rect">
            <a:avLst/>
          </a:prstGeom>
          <a:solidFill>
            <a:srgbClr val="FFF2CC"/>
          </a:solidFill>
        </p:spPr>
        <p:txBody>
          <a:bodyPr spcFirstLastPara="1" vert="horz" wrap="square" lIns="121900" tIns="121900" rIns="121900" bIns="121900" rtlCol="0" anchor="t" anchorCtr="0">
            <a:noAutofit/>
          </a:bodyPr>
          <a:lstStyle/>
          <a:p>
            <a:pPr>
              <a:spcBef>
                <a:spcPts val="0"/>
              </a:spcBef>
            </a:pPr>
            <a:r>
              <a:rPr lang="en-GB" sz="3467" b="1"/>
              <a:t>TASK: </a:t>
            </a:r>
            <a:r>
              <a:rPr lang="en-GB" sz="3467"/>
              <a:t>Write </a:t>
            </a:r>
            <a:r>
              <a:rPr lang="en-GB" sz="3467" i="1"/>
              <a:t>at least 3</a:t>
            </a:r>
            <a:r>
              <a:rPr lang="en-GB" sz="3467"/>
              <a:t> sentences </a:t>
            </a:r>
            <a:r>
              <a:rPr lang="en-GB" sz="3467" b="1"/>
              <a:t>in Latin</a:t>
            </a:r>
            <a:r>
              <a:rPr lang="en-GB" sz="3467" b="1" i="1"/>
              <a:t> </a:t>
            </a:r>
            <a:r>
              <a:rPr lang="en-GB" sz="3467"/>
              <a:t>about this image.</a:t>
            </a:r>
            <a:endParaRPr sz="3467"/>
          </a:p>
        </p:txBody>
      </p:sp>
      <p:pic>
        <p:nvPicPr>
          <p:cNvPr id="1952" name="Google Shape;1952;p202"/>
          <p:cNvPicPr preferRelativeResize="0"/>
          <p:nvPr/>
        </p:nvPicPr>
        <p:blipFill>
          <a:blip r:embed="rId3">
            <a:alphaModFix/>
          </a:blip>
          <a:stretch>
            <a:fillRect/>
          </a:stretch>
        </p:blipFill>
        <p:spPr>
          <a:xfrm>
            <a:off x="203201" y="1304801"/>
            <a:ext cx="7203668" cy="5409135"/>
          </a:xfrm>
          <a:prstGeom prst="rect">
            <a:avLst/>
          </a:prstGeom>
          <a:noFill/>
          <a:ln>
            <a:noFill/>
          </a:ln>
        </p:spPr>
      </p:pic>
      <p:sp>
        <p:nvSpPr>
          <p:cNvPr id="1953" name="Google Shape;1953;p202"/>
          <p:cNvSpPr txBox="1"/>
          <p:nvPr/>
        </p:nvSpPr>
        <p:spPr>
          <a:xfrm>
            <a:off x="7506267" y="1304801"/>
            <a:ext cx="4685600" cy="331343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in pictura est… [</a:t>
            </a:r>
            <a:r>
              <a:rPr kumimoji="0" lang="en-GB" sz="2933" b="0" i="0" u="none" strike="noStrike" kern="1200" cap="none" spc="0" normalizeH="0" baseline="0" noProof="0">
                <a:ln>
                  <a:noFill/>
                </a:ln>
                <a:solidFill>
                  <a:srgbClr val="CC0000"/>
                </a:solidFill>
                <a:effectLst/>
                <a:uLnTx/>
                <a:uFillTx/>
                <a:latin typeface="Coming Soon"/>
                <a:ea typeface="Coming Soon"/>
                <a:cs typeface="Coming Soon"/>
                <a:sym typeface="Coming Soon"/>
              </a:rPr>
              <a:t>nom s.</a:t>
            </a: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a:t>
            </a:r>
            <a:endParaRPr kumimoji="0" sz="2933" b="0" i="0" u="none" strike="noStrike" kern="1200" cap="none" spc="0" normalizeH="0" baseline="0" noProof="0">
              <a:ln>
                <a:noFill/>
              </a:ln>
              <a:solidFill>
                <a:prstClr val="black"/>
              </a:solidFill>
              <a:effectLst/>
              <a:uLnTx/>
              <a:uFillTx/>
              <a:latin typeface="Coming Soon"/>
              <a:ea typeface="Coming Soon"/>
              <a:cs typeface="Coming Soon"/>
              <a:sym typeface="Coming Soon"/>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in pictura sunt… [</a:t>
            </a:r>
            <a:r>
              <a:rPr kumimoji="0" lang="en-GB" sz="2933" b="0" i="0" u="none" strike="noStrike" kern="1200" cap="none" spc="0" normalizeH="0" baseline="0" noProof="0">
                <a:ln>
                  <a:noFill/>
                </a:ln>
                <a:solidFill>
                  <a:srgbClr val="CC0000"/>
                </a:solidFill>
                <a:effectLst/>
                <a:uLnTx/>
                <a:uFillTx/>
                <a:latin typeface="Coming Soon"/>
                <a:ea typeface="Coming Soon"/>
                <a:cs typeface="Coming Soon"/>
                <a:sym typeface="Coming Soon"/>
              </a:rPr>
              <a:t>nom pl.</a:t>
            </a: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a:t>
            </a:r>
            <a:endParaRPr kumimoji="0" sz="2933" b="0" i="0" u="none" strike="noStrike" kern="1200" cap="none" spc="0" normalizeH="0" baseline="0" noProof="0">
              <a:ln>
                <a:noFill/>
              </a:ln>
              <a:solidFill>
                <a:prstClr val="black"/>
              </a:solidFill>
              <a:effectLst/>
              <a:uLnTx/>
              <a:uFillTx/>
              <a:latin typeface="Coming Soon"/>
              <a:ea typeface="Coming Soon"/>
              <a:cs typeface="Coming Soon"/>
              <a:sym typeface="Coming Soon"/>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oming Soon"/>
                <a:ea typeface="Coming Soon"/>
                <a:cs typeface="Coming Soon"/>
                <a:sym typeface="Coming Soon"/>
              </a:rPr>
              <a:t>in pictura, …[</a:t>
            </a:r>
            <a:r>
              <a:rPr kumimoji="0" lang="en-GB" sz="2667" b="0" i="0" u="none" strike="noStrike" kern="1200" cap="none" spc="0" normalizeH="0" baseline="0" noProof="0">
                <a:ln>
                  <a:noFill/>
                </a:ln>
                <a:solidFill>
                  <a:srgbClr val="CC0000"/>
                </a:solidFill>
                <a:effectLst/>
                <a:uLnTx/>
                <a:uFillTx/>
                <a:latin typeface="Coming Soon"/>
                <a:ea typeface="Coming Soon"/>
                <a:cs typeface="Coming Soon"/>
                <a:sym typeface="Coming Soon"/>
              </a:rPr>
              <a:t>nom</a:t>
            </a:r>
            <a:r>
              <a:rPr kumimoji="0" lang="en-GB" sz="2667" b="0" i="0" u="none" strike="noStrike" kern="1200" cap="none" spc="0" normalizeH="0" baseline="0" noProof="0">
                <a:ln>
                  <a:noFill/>
                </a:ln>
                <a:solidFill>
                  <a:prstClr val="black"/>
                </a:solidFill>
                <a:effectLst/>
                <a:uLnTx/>
                <a:uFillTx/>
                <a:latin typeface="Coming Soon"/>
                <a:ea typeface="Coming Soon"/>
                <a:cs typeface="Coming Soon"/>
                <a:sym typeface="Coming Soon"/>
              </a:rPr>
              <a:t> </a:t>
            </a:r>
            <a:r>
              <a:rPr kumimoji="0" lang="en-GB" sz="2667" b="0" i="0" u="none" strike="noStrike" kern="1200" cap="none" spc="0" normalizeH="0" baseline="0" noProof="0">
                <a:ln>
                  <a:noFill/>
                </a:ln>
                <a:solidFill>
                  <a:srgbClr val="38761D"/>
                </a:solidFill>
                <a:effectLst/>
                <a:uLnTx/>
                <a:uFillTx/>
                <a:latin typeface="Coming Soon"/>
                <a:ea typeface="Coming Soon"/>
                <a:cs typeface="Coming Soon"/>
                <a:sym typeface="Coming Soon"/>
              </a:rPr>
              <a:t>(acc)</a:t>
            </a:r>
            <a:r>
              <a:rPr kumimoji="0" lang="en-GB" sz="2667" b="0" i="0" u="none" strike="noStrike" kern="1200" cap="none" spc="0" normalizeH="0" baseline="0" noProof="0">
                <a:ln>
                  <a:noFill/>
                </a:ln>
                <a:solidFill>
                  <a:prstClr val="black"/>
                </a:solidFill>
                <a:effectLst/>
                <a:uLnTx/>
                <a:uFillTx/>
                <a:latin typeface="Coming Soon"/>
                <a:ea typeface="Coming Soon"/>
                <a:cs typeface="Coming Soon"/>
                <a:sym typeface="Coming Soon"/>
              </a:rPr>
              <a:t> verb]</a:t>
            </a:r>
            <a:endParaRPr kumimoji="0" sz="2667" b="0" i="0" u="none" strike="noStrike" kern="1200" cap="none" spc="0" normalizeH="0" baseline="0" noProof="0">
              <a:ln>
                <a:noFill/>
              </a:ln>
              <a:solidFill>
                <a:prstClr val="black"/>
              </a:solidFill>
              <a:effectLst/>
              <a:uLnTx/>
              <a:uFillTx/>
              <a:latin typeface="Coming Soon"/>
              <a:ea typeface="Coming Soon"/>
              <a:cs typeface="Coming Soon"/>
              <a:sym typeface="Coming Soon"/>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in pictura [</a:t>
            </a:r>
            <a:r>
              <a:rPr kumimoji="0" lang="en-GB" sz="2933" b="0" i="0" u="none" strike="noStrike" kern="1200" cap="none" spc="0" normalizeH="0" baseline="0" noProof="0">
                <a:ln>
                  <a:noFill/>
                </a:ln>
                <a:solidFill>
                  <a:srgbClr val="38761D"/>
                </a:solidFill>
                <a:effectLst/>
                <a:uLnTx/>
                <a:uFillTx/>
                <a:latin typeface="Coming Soon"/>
                <a:ea typeface="Coming Soon"/>
                <a:cs typeface="Coming Soon"/>
                <a:sym typeface="Coming Soon"/>
              </a:rPr>
              <a:t>acc s/pl</a:t>
            </a: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 video.</a:t>
            </a:r>
            <a:endParaRPr kumimoji="0" sz="2933" b="0" i="0" u="none" strike="noStrike" kern="1200" cap="none" spc="0" normalizeH="0" baseline="0" noProof="0">
              <a:ln>
                <a:noFill/>
              </a:ln>
              <a:solidFill>
                <a:prstClr val="black"/>
              </a:solidFill>
              <a:effectLst/>
              <a:uLnTx/>
              <a:uFillTx/>
              <a:latin typeface="Coming Soon"/>
              <a:ea typeface="Coming Soon"/>
              <a:cs typeface="Coming Soon"/>
              <a:sym typeface="Coming Soon"/>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hic est… [</a:t>
            </a:r>
            <a:r>
              <a:rPr kumimoji="0" lang="en-GB" sz="2933" b="0" i="0" u="none" strike="noStrike" kern="1200" cap="none" spc="0" normalizeH="0" baseline="0" noProof="0">
                <a:ln>
                  <a:noFill/>
                </a:ln>
                <a:solidFill>
                  <a:srgbClr val="CC0000"/>
                </a:solidFill>
                <a:effectLst/>
                <a:uLnTx/>
                <a:uFillTx/>
                <a:latin typeface="Coming Soon"/>
                <a:ea typeface="Coming Soon"/>
                <a:cs typeface="Coming Soon"/>
                <a:sym typeface="Coming Soon"/>
              </a:rPr>
              <a:t>nom </a:t>
            </a:r>
            <a:r>
              <a:rPr kumimoji="0" lang="en-GB" sz="2933" b="0" i="0" u="none" strike="noStrike" kern="1200" cap="none" spc="0" normalizeH="0" baseline="0" noProof="0">
                <a:ln>
                  <a:noFill/>
                </a:ln>
                <a:solidFill>
                  <a:srgbClr val="0000FF"/>
                </a:solidFill>
                <a:effectLst/>
                <a:uLnTx/>
                <a:uFillTx/>
                <a:latin typeface="Coming Soon"/>
                <a:ea typeface="Coming Soon"/>
                <a:cs typeface="Coming Soon"/>
                <a:sym typeface="Coming Soon"/>
              </a:rPr>
              <a:t>m</a:t>
            </a:r>
            <a:r>
              <a:rPr kumimoji="0" lang="en-GB" sz="2933" b="0" i="0" u="none" strike="noStrike" kern="1200" cap="none" spc="0" normalizeH="0" baseline="0" noProof="0">
                <a:ln>
                  <a:noFill/>
                </a:ln>
                <a:solidFill>
                  <a:srgbClr val="CC0000"/>
                </a:solidFill>
                <a:effectLst/>
                <a:uLnTx/>
                <a:uFillTx/>
                <a:latin typeface="Coming Soon"/>
                <a:ea typeface="Coming Soon"/>
                <a:cs typeface="Coming Soon"/>
                <a:sym typeface="Coming Soon"/>
              </a:rPr>
              <a:t>. s.</a:t>
            </a: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a:t>
            </a:r>
            <a:endParaRPr kumimoji="0" sz="2933" b="0" i="0" u="none" strike="noStrike" kern="1200" cap="none" spc="0" normalizeH="0" baseline="0" noProof="0">
              <a:ln>
                <a:noFill/>
              </a:ln>
              <a:solidFill>
                <a:prstClr val="black"/>
              </a:solidFill>
              <a:effectLst/>
              <a:uLnTx/>
              <a:uFillTx/>
              <a:latin typeface="Coming Soon"/>
              <a:ea typeface="Coming Soon"/>
              <a:cs typeface="Coming Soon"/>
              <a:sym typeface="Coming Soon"/>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haec est… [</a:t>
            </a:r>
            <a:r>
              <a:rPr kumimoji="0" lang="en-GB" sz="2933" b="0" i="0" u="none" strike="noStrike" kern="1200" cap="none" spc="0" normalizeH="0" baseline="0" noProof="0">
                <a:ln>
                  <a:noFill/>
                </a:ln>
                <a:solidFill>
                  <a:srgbClr val="CC0000"/>
                </a:solidFill>
                <a:effectLst/>
                <a:uLnTx/>
                <a:uFillTx/>
                <a:latin typeface="Coming Soon"/>
                <a:ea typeface="Coming Soon"/>
                <a:cs typeface="Coming Soon"/>
                <a:sym typeface="Coming Soon"/>
              </a:rPr>
              <a:t>nom </a:t>
            </a:r>
            <a:r>
              <a:rPr kumimoji="0" lang="en-GB" sz="2933" b="0" i="0" u="none" strike="noStrike" kern="1200" cap="none" spc="0" normalizeH="0" baseline="0" noProof="0">
                <a:ln>
                  <a:noFill/>
                </a:ln>
                <a:solidFill>
                  <a:srgbClr val="FF00FF"/>
                </a:solidFill>
                <a:effectLst/>
                <a:uLnTx/>
                <a:uFillTx/>
                <a:latin typeface="Coming Soon"/>
                <a:ea typeface="Coming Soon"/>
                <a:cs typeface="Coming Soon"/>
                <a:sym typeface="Coming Soon"/>
              </a:rPr>
              <a:t>f</a:t>
            </a:r>
            <a:r>
              <a:rPr kumimoji="0" lang="en-GB" sz="2933" b="0" i="0" u="none" strike="noStrike" kern="1200" cap="none" spc="0" normalizeH="0" baseline="0" noProof="0">
                <a:ln>
                  <a:noFill/>
                </a:ln>
                <a:solidFill>
                  <a:srgbClr val="CC0000"/>
                </a:solidFill>
                <a:effectLst/>
                <a:uLnTx/>
                <a:uFillTx/>
                <a:latin typeface="Coming Soon"/>
                <a:ea typeface="Coming Soon"/>
                <a:cs typeface="Coming Soon"/>
                <a:sym typeface="Coming Soon"/>
              </a:rPr>
              <a:t>. s.</a:t>
            </a:r>
            <a:r>
              <a:rPr kumimoji="0" lang="en-GB" sz="2933" b="0" i="0" u="none" strike="noStrike" kern="1200" cap="none" spc="0" normalizeH="0" baseline="0" noProof="0">
                <a:ln>
                  <a:noFill/>
                </a:ln>
                <a:solidFill>
                  <a:prstClr val="black"/>
                </a:solidFill>
                <a:effectLst/>
                <a:uLnTx/>
                <a:uFillTx/>
                <a:latin typeface="Coming Soon"/>
                <a:ea typeface="Coming Soon"/>
                <a:cs typeface="Coming Soon"/>
                <a:sym typeface="Coming Soon"/>
              </a:rPr>
              <a:t>]</a:t>
            </a:r>
            <a:endParaRPr kumimoji="0" sz="2933" b="0" i="0" u="none" strike="noStrike" kern="1200" cap="none" spc="0" normalizeH="0" baseline="0" noProof="0">
              <a:ln>
                <a:noFill/>
              </a:ln>
              <a:solidFill>
                <a:prstClr val="black"/>
              </a:solidFill>
              <a:effectLst/>
              <a:uLnTx/>
              <a:uFillTx/>
              <a:latin typeface="Coming Soon"/>
              <a:ea typeface="Coming Soon"/>
              <a:cs typeface="Coming Soon"/>
              <a:sym typeface="Coming Soon"/>
            </a:endParaRPr>
          </a:p>
        </p:txBody>
      </p:sp>
      <p:sp>
        <p:nvSpPr>
          <p:cNvPr id="1954" name="Google Shape;1954;p202"/>
          <p:cNvSpPr/>
          <p:nvPr/>
        </p:nvSpPr>
        <p:spPr>
          <a:xfrm>
            <a:off x="7566300" y="4462967"/>
            <a:ext cx="4502000" cy="2190800"/>
          </a:xfrm>
          <a:prstGeom prst="rect">
            <a:avLst/>
          </a:prstGeom>
          <a:solidFill>
            <a:srgbClr val="CFE2F3"/>
          </a:solidFill>
          <a:ln w="19050" cap="flat" cmpd="sng">
            <a:solidFill>
              <a:srgbClr val="0B5394"/>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1" i="0" u="sng" strike="noStrike" kern="1200" cap="none" spc="0" normalizeH="0" baseline="0" noProof="0">
                <a:ln>
                  <a:noFill/>
                </a:ln>
                <a:solidFill>
                  <a:prstClr val="black"/>
                </a:solidFill>
                <a:effectLst/>
                <a:uLnTx/>
                <a:uFillTx/>
                <a:latin typeface="Aptos" panose="02110004020202020204"/>
                <a:ea typeface="+mn-ea"/>
                <a:cs typeface="+mn-cs"/>
              </a:rPr>
              <a:t>VOCABULA</a:t>
            </a:r>
            <a:endParaRPr kumimoji="0" sz="2133" b="1" i="0" u="sng"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prstClr val="black"/>
                </a:solidFill>
                <a:effectLst/>
                <a:uLnTx/>
                <a:uFillTx/>
                <a:latin typeface="Aptos" panose="02110004020202020204"/>
                <a:ea typeface="+mn-ea"/>
                <a:cs typeface="+mn-cs"/>
              </a:rPr>
              <a:t>templum</a:t>
            </a:r>
            <a:endParaRPr kumimoji="0" sz="2133"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prstClr val="black"/>
                </a:solidFill>
                <a:effectLst/>
                <a:uLnTx/>
                <a:uFillTx/>
                <a:latin typeface="Aptos" panose="02110004020202020204"/>
                <a:ea typeface="+mn-ea"/>
                <a:cs typeface="+mn-cs"/>
              </a:rPr>
              <a:t>mons</a:t>
            </a:r>
            <a:endParaRPr kumimoji="0" sz="2133"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prstClr val="black"/>
                </a:solidFill>
                <a:effectLst/>
                <a:uLnTx/>
                <a:uFillTx/>
                <a:latin typeface="Aptos" panose="02110004020202020204"/>
                <a:ea typeface="+mn-ea"/>
                <a:cs typeface="+mn-cs"/>
              </a:rPr>
              <a:t>statua</a:t>
            </a:r>
            <a:endParaRPr kumimoji="0" sz="2133"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prstClr val="black"/>
                </a:solidFill>
                <a:effectLst/>
                <a:uLnTx/>
                <a:uFillTx/>
                <a:latin typeface="Aptos" panose="02110004020202020204"/>
                <a:ea typeface="+mn-ea"/>
                <a:cs typeface="+mn-cs"/>
              </a:rPr>
              <a:t>amphora</a:t>
            </a:r>
            <a:endParaRPr kumimoji="0" sz="2133"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130111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chemeClr val="tx1"/>
                </a:solidFill>
              </a:rPr>
              <a:t>What might our students with additional and varying needs find difficult about </a:t>
            </a:r>
            <a:r>
              <a:rPr lang="en-GB" b="1" dirty="0"/>
              <a:t>Greek</a:t>
            </a:r>
            <a:r>
              <a:rPr lang="en-GB" sz="4400" b="1" dirty="0">
                <a:solidFill>
                  <a:schemeClr val="tx1"/>
                </a:solidFill>
              </a:rPr>
              <a:t>?</a:t>
            </a:r>
            <a:endParaRPr lang="en-GB" sz="4400" dirty="0">
              <a:solidFill>
                <a:schemeClr val="tx1"/>
              </a:solidFill>
            </a:endParaRPr>
          </a:p>
        </p:txBody>
      </p:sp>
      <p:pic>
        <p:nvPicPr>
          <p:cNvPr id="4" name="Picture 2" descr="🤔 Thinking Face emoji Meaning | Dictionary.com">
            <a:extLst>
              <a:ext uri="{FF2B5EF4-FFF2-40B4-BE49-F238E27FC236}">
                <a16:creationId xmlns:a16="http://schemas.microsoft.com/office/drawing/2014/main" id="{C3DE7223-CDFC-8916-EB14-59CF09B23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3920" y="1212810"/>
            <a:ext cx="1148080" cy="1148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1A1F3BB-A29E-9971-053F-35B25FFAC776}"/>
              </a:ext>
            </a:extLst>
          </p:cNvPr>
          <p:cNvGraphicFramePr/>
          <p:nvPr/>
        </p:nvGraphicFramePr>
        <p:xfrm>
          <a:off x="2981960" y="2438400"/>
          <a:ext cx="6228080" cy="373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9AE1E24-3794-04AD-B329-5FF478871070}"/>
              </a:ext>
            </a:extLst>
          </p:cNvPr>
          <p:cNvSpPr txBox="1"/>
          <p:nvPr/>
        </p:nvSpPr>
        <p:spPr>
          <a:xfrm>
            <a:off x="161290" y="4861420"/>
            <a:ext cx="2738120" cy="369332"/>
          </a:xfrm>
          <a:prstGeom prst="rect">
            <a:avLst/>
          </a:prstGeom>
          <a:noFill/>
        </p:spPr>
        <p:txBody>
          <a:bodyPr wrap="square" rtlCol="0">
            <a:spAutoFit/>
          </a:bodyPr>
          <a:lstStyle/>
          <a:p>
            <a:r>
              <a:rPr lang="en-GB" dirty="0"/>
              <a:t>New alphabet</a:t>
            </a:r>
          </a:p>
        </p:txBody>
      </p:sp>
      <p:sp>
        <p:nvSpPr>
          <p:cNvPr id="10" name="TextBox 9">
            <a:extLst>
              <a:ext uri="{FF2B5EF4-FFF2-40B4-BE49-F238E27FC236}">
                <a16:creationId xmlns:a16="http://schemas.microsoft.com/office/drawing/2014/main" id="{A14CD6D9-CAFD-B165-3CD9-7E119382EF16}"/>
              </a:ext>
            </a:extLst>
          </p:cNvPr>
          <p:cNvSpPr txBox="1"/>
          <p:nvPr/>
        </p:nvSpPr>
        <p:spPr>
          <a:xfrm>
            <a:off x="3524884" y="6308209"/>
            <a:ext cx="5334635" cy="369332"/>
          </a:xfrm>
          <a:prstGeom prst="rect">
            <a:avLst/>
          </a:prstGeom>
          <a:noFill/>
        </p:spPr>
        <p:txBody>
          <a:bodyPr wrap="square" rtlCol="0">
            <a:spAutoFit/>
          </a:bodyPr>
          <a:lstStyle/>
          <a:p>
            <a:r>
              <a:rPr lang="en-GB" b="1" dirty="0"/>
              <a:t>Strength</a:t>
            </a:r>
            <a:r>
              <a:rPr lang="en-GB" dirty="0"/>
              <a:t>: new to everyone at the same time</a:t>
            </a:r>
          </a:p>
        </p:txBody>
      </p:sp>
    </p:spTree>
    <p:extLst>
      <p:ext uri="{BB962C8B-B14F-4D97-AF65-F5344CB8AC3E}">
        <p14:creationId xmlns:p14="http://schemas.microsoft.com/office/powerpoint/2010/main" val="782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CCC62-B38C-EFE8-78F2-6847F3A8AA77}"/>
              </a:ext>
            </a:extLst>
          </p:cNvPr>
          <p:cNvSpPr txBox="1">
            <a:spLocks/>
          </p:cNvSpPr>
          <p:nvPr/>
        </p:nvSpPr>
        <p:spPr>
          <a:xfrm>
            <a:off x="0" y="365125"/>
            <a:ext cx="12192000" cy="833755"/>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rPr>
              <a:t>Greek</a:t>
            </a:r>
          </a:p>
        </p:txBody>
      </p:sp>
      <p:sp>
        <p:nvSpPr>
          <p:cNvPr id="3" name="TextBox 2">
            <a:extLst>
              <a:ext uri="{FF2B5EF4-FFF2-40B4-BE49-F238E27FC236}">
                <a16:creationId xmlns:a16="http://schemas.microsoft.com/office/drawing/2014/main" id="{77E53E75-9BD4-9AB8-E33A-FEC86D536DF9}"/>
              </a:ext>
            </a:extLst>
          </p:cNvPr>
          <p:cNvSpPr txBox="1"/>
          <p:nvPr/>
        </p:nvSpPr>
        <p:spPr>
          <a:xfrm>
            <a:off x="294640" y="1391920"/>
            <a:ext cx="11657874"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Spend time on handwriting</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en-GB" sz="2400" dirty="0">
                <a:solidFill>
                  <a:prstClr val="black"/>
                </a:solidFill>
                <a:latin typeface="Calibri" panose="020F0502020204030204"/>
              </a:rPr>
              <a:t>Speak aloud and think about phonics</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Don’t rely on “you</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did this in Latin”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48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Thinking Face emoji Meaning | Dictionary.com">
            <a:extLst>
              <a:ext uri="{FF2B5EF4-FFF2-40B4-BE49-F238E27FC236}">
                <a16:creationId xmlns:a16="http://schemas.microsoft.com/office/drawing/2014/main" id="{D7C06A33-2D89-DDB2-4074-05E76E3C6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5034280"/>
            <a:ext cx="1590040" cy="1590040"/>
          </a:xfrm>
          <a:prstGeom prst="rect">
            <a:avLst/>
          </a:prstGeom>
          <a:noFill/>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CF08D9FA-0B12-AEB7-4DB7-B5123D983E4E}"/>
              </a:ext>
            </a:extLst>
          </p:cNvPr>
          <p:cNvSpPr/>
          <p:nvPr/>
        </p:nvSpPr>
        <p:spPr>
          <a:xfrm>
            <a:off x="1412240" y="111760"/>
            <a:ext cx="10596880" cy="4257040"/>
          </a:xfrm>
          <a:prstGeom prst="cloudCallout">
            <a:avLst>
              <a:gd name="adj1" fmla="val -47238"/>
              <a:gd name="adj2" fmla="val 62343"/>
            </a:avLst>
          </a:prstGeom>
          <a:solidFill>
            <a:schemeClr val="bg2"/>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rPr>
              <a:t>Where does “adaptive teaching” appear in policy??</a:t>
            </a:r>
          </a:p>
        </p:txBody>
      </p:sp>
    </p:spTree>
    <p:extLst>
      <p:ext uri="{BB962C8B-B14F-4D97-AF65-F5344CB8AC3E}">
        <p14:creationId xmlns:p14="http://schemas.microsoft.com/office/powerpoint/2010/main" val="18495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2734C3-EB9C-858D-182D-5BF544BAD6C8}"/>
              </a:ext>
            </a:extLst>
          </p:cNvPr>
          <p:cNvSpPr txBox="1">
            <a:spLocks/>
          </p:cNvSpPr>
          <p:nvPr/>
        </p:nvSpPr>
        <p:spPr>
          <a:xfrm>
            <a:off x="0" y="365127"/>
            <a:ext cx="12192000" cy="716422"/>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AT is part of your role as a teacher</a:t>
            </a:r>
          </a:p>
        </p:txBody>
      </p:sp>
      <p:pic>
        <p:nvPicPr>
          <p:cNvPr id="7" name="Picture 6">
            <a:extLst>
              <a:ext uri="{FF2B5EF4-FFF2-40B4-BE49-F238E27FC236}">
                <a16:creationId xmlns:a16="http://schemas.microsoft.com/office/drawing/2014/main" id="{6197FDCE-9097-D23B-B980-76C1A0AF22E8}"/>
              </a:ext>
            </a:extLst>
          </p:cNvPr>
          <p:cNvPicPr>
            <a:picLocks noChangeAspect="1"/>
          </p:cNvPicPr>
          <p:nvPr/>
        </p:nvPicPr>
        <p:blipFill>
          <a:blip r:embed="rId2"/>
          <a:stretch>
            <a:fillRect/>
          </a:stretch>
        </p:blipFill>
        <p:spPr>
          <a:xfrm>
            <a:off x="7366000" y="135630"/>
            <a:ext cx="4676324" cy="6595462"/>
          </a:xfrm>
          <a:prstGeom prst="rect">
            <a:avLst/>
          </a:prstGeom>
          <a:ln w="19050">
            <a:solidFill>
              <a:schemeClr val="tx1">
                <a:lumMod val="65000"/>
                <a:lumOff val="35000"/>
              </a:schemeClr>
            </a:solidFill>
          </a:ln>
        </p:spPr>
      </p:pic>
      <p:pic>
        <p:nvPicPr>
          <p:cNvPr id="4" name="Picture 3">
            <a:extLst>
              <a:ext uri="{FF2B5EF4-FFF2-40B4-BE49-F238E27FC236}">
                <a16:creationId xmlns:a16="http://schemas.microsoft.com/office/drawing/2014/main" id="{0FEE2AE1-FABF-32B4-AD80-87D1979927F3}"/>
              </a:ext>
            </a:extLst>
          </p:cNvPr>
          <p:cNvPicPr>
            <a:picLocks noChangeAspect="1"/>
          </p:cNvPicPr>
          <p:nvPr/>
        </p:nvPicPr>
        <p:blipFill>
          <a:blip r:embed="rId3"/>
          <a:stretch>
            <a:fillRect/>
          </a:stretch>
        </p:blipFill>
        <p:spPr>
          <a:xfrm>
            <a:off x="521879" y="1626006"/>
            <a:ext cx="8608244" cy="4137568"/>
          </a:xfrm>
          <a:prstGeom prst="rect">
            <a:avLst/>
          </a:prstGeom>
          <a:ln w="38100">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541838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2174</TotalTime>
  <Words>4871</Words>
  <Application>Microsoft Office PowerPoint</Application>
  <PresentationFormat>Widescreen</PresentationFormat>
  <Paragraphs>617</Paragraphs>
  <Slides>76</Slides>
  <Notes>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76</vt:i4>
      </vt:variant>
    </vt:vector>
  </HeadingPairs>
  <TitlesOfParts>
    <vt:vector size="90" baseType="lpstr">
      <vt:lpstr>Aptos</vt:lpstr>
      <vt:lpstr>Aptos Display</vt:lpstr>
      <vt:lpstr>Arial</vt:lpstr>
      <vt:lpstr>Calibri</vt:lpstr>
      <vt:lpstr>Calibri Light</vt:lpstr>
      <vt:lpstr>Coming Soon</vt:lpstr>
      <vt:lpstr>GDS Transport</vt:lpstr>
      <vt:lpstr>Open Sans</vt:lpstr>
      <vt:lpstr>Palatino Linotype</vt:lpstr>
      <vt:lpstr>Verdana</vt:lpstr>
      <vt:lpstr>Office 2013 - 2022 Theme</vt:lpstr>
      <vt:lpstr>Simple Light</vt:lpstr>
      <vt:lpstr>1_Simple Light</vt:lpstr>
      <vt:lpstr>Office Theme</vt:lpstr>
      <vt:lpstr>Adaptive Teaching in Latin and Classics for classes with varying and additional needs</vt:lpstr>
      <vt:lpstr>TASK: Introduce yourself</vt:lpstr>
      <vt:lpstr>The current plan:</vt:lpstr>
      <vt:lpstr>PowerPoint Presentation</vt:lpstr>
      <vt:lpstr>Remember: every child is a unique individual.  Labels can be useful.  The best way to adapt your teaching is to know the pupils that you teach.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we make our work more accessible – everyone in the class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Banks</vt:lpstr>
      <vt:lpstr>PowerPoint Presentation</vt:lpstr>
      <vt:lpstr>Step 1 - Do we know what each of the words in the sentence means?</vt:lpstr>
      <vt:lpstr>PowerPoint Presentation</vt:lpstr>
      <vt:lpstr>PowerPoint Presentation</vt:lpstr>
      <vt:lpstr>PowerPoint Presentation</vt:lpstr>
      <vt:lpstr>PowerPoint Presentation</vt:lpstr>
      <vt:lpstr>TASK: Draw the scene being described and label with quotes from the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 Match the Greek to the English translation.</vt:lpstr>
      <vt:lpstr>Ovid - Advice to a Rejected Lover</vt:lpstr>
      <vt:lpstr>PowerPoint Presentation</vt:lpstr>
      <vt:lpstr>PowerPoint Presentation</vt:lpstr>
      <vt:lpstr>PowerPoint Presentation</vt:lpstr>
      <vt:lpstr>PowerPoint Presentation</vt:lpstr>
      <vt:lpstr>TASK: Put the correct endings onto the Latin words to translate the sentences from English into Latin.  </vt:lpstr>
      <vt:lpstr>TASK: Select the correct endings for the Latin words to translate the sentences from English into Latin.  </vt:lpstr>
      <vt:lpstr>TASK: Use the sentence builder to write 3 Latin sentences</vt:lpstr>
      <vt:lpstr>TASK: Write at least 3 sentences in Latin about this image.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Mortimer</dc:creator>
  <cp:lastModifiedBy>Charlotte Mortimer</cp:lastModifiedBy>
  <cp:revision>16</cp:revision>
  <dcterms:created xsi:type="dcterms:W3CDTF">2024-07-25T09:28:05Z</dcterms:created>
  <dcterms:modified xsi:type="dcterms:W3CDTF">2024-08-01T16:26:08Z</dcterms:modified>
</cp:coreProperties>
</file>